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Override1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419" r:id="rId2"/>
    <p:sldId id="261" r:id="rId3"/>
    <p:sldId id="266" r:id="rId4"/>
    <p:sldId id="267" r:id="rId5"/>
    <p:sldId id="274" r:id="rId6"/>
    <p:sldId id="1507" r:id="rId7"/>
    <p:sldId id="276" r:id="rId8"/>
    <p:sldId id="277" r:id="rId9"/>
    <p:sldId id="1216" r:id="rId10"/>
    <p:sldId id="278" r:id="rId11"/>
    <p:sldId id="1044" r:id="rId12"/>
    <p:sldId id="1045" r:id="rId13"/>
    <p:sldId id="1046" r:id="rId14"/>
    <p:sldId id="284" r:id="rId15"/>
    <p:sldId id="285" r:id="rId16"/>
    <p:sldId id="286" r:id="rId17"/>
    <p:sldId id="289" r:id="rId18"/>
    <p:sldId id="290" r:id="rId19"/>
    <p:sldId id="291" r:id="rId20"/>
    <p:sldId id="292" r:id="rId21"/>
    <p:sldId id="293" r:id="rId22"/>
    <p:sldId id="1217" r:id="rId23"/>
    <p:sldId id="1326" r:id="rId24"/>
    <p:sldId id="1327" r:id="rId25"/>
    <p:sldId id="541" r:id="rId26"/>
    <p:sldId id="1623" r:id="rId27"/>
    <p:sldId id="313" r:id="rId28"/>
    <p:sldId id="314" r:id="rId29"/>
    <p:sldId id="1626" r:id="rId30"/>
    <p:sldId id="1422" r:id="rId31"/>
    <p:sldId id="319" r:id="rId32"/>
    <p:sldId id="1509" r:id="rId33"/>
    <p:sldId id="1508" r:id="rId34"/>
    <p:sldId id="1047" r:id="rId35"/>
    <p:sldId id="1052" r:id="rId36"/>
    <p:sldId id="320" r:id="rId37"/>
    <p:sldId id="1051" r:id="rId38"/>
    <p:sldId id="322" r:id="rId39"/>
    <p:sldId id="1215" r:id="rId40"/>
    <p:sldId id="329" r:id="rId41"/>
    <p:sldId id="1145" r:id="rId42"/>
    <p:sldId id="330" r:id="rId43"/>
    <p:sldId id="1511" r:id="rId44"/>
    <p:sldId id="542" r:id="rId45"/>
    <p:sldId id="338" r:id="rId46"/>
    <p:sldId id="339" r:id="rId47"/>
    <p:sldId id="543" r:id="rId48"/>
    <p:sldId id="343" r:id="rId49"/>
    <p:sldId id="346" r:id="rId50"/>
    <p:sldId id="348" r:id="rId51"/>
    <p:sldId id="349" r:id="rId52"/>
    <p:sldId id="350" r:id="rId53"/>
    <p:sldId id="351" r:id="rId54"/>
    <p:sldId id="356" r:id="rId55"/>
    <p:sldId id="357" r:id="rId56"/>
    <p:sldId id="1059" r:id="rId57"/>
    <p:sldId id="1055" r:id="rId58"/>
    <p:sldId id="1056" r:id="rId59"/>
    <p:sldId id="812" r:id="rId60"/>
    <p:sldId id="813" r:id="rId61"/>
    <p:sldId id="1053" r:id="rId62"/>
    <p:sldId id="1054" r:id="rId63"/>
    <p:sldId id="364" r:id="rId64"/>
    <p:sldId id="367" r:id="rId65"/>
    <p:sldId id="368" r:id="rId66"/>
    <p:sldId id="369" r:id="rId67"/>
    <p:sldId id="372" r:id="rId68"/>
    <p:sldId id="1625" r:id="rId69"/>
    <p:sldId id="377" r:id="rId70"/>
    <p:sldId id="380" r:id="rId71"/>
    <p:sldId id="381" r:id="rId72"/>
    <p:sldId id="544" r:id="rId73"/>
    <p:sldId id="581" r:id="rId74"/>
    <p:sldId id="583" r:id="rId75"/>
    <p:sldId id="584" r:id="rId76"/>
    <p:sldId id="1220" r:id="rId77"/>
    <p:sldId id="586" r:id="rId78"/>
    <p:sldId id="1221" r:id="rId79"/>
    <p:sldId id="1425" r:id="rId80"/>
    <p:sldId id="1512" r:id="rId81"/>
    <p:sldId id="590" r:id="rId82"/>
    <p:sldId id="591" r:id="rId83"/>
    <p:sldId id="827" r:id="rId84"/>
    <p:sldId id="594" r:id="rId85"/>
    <p:sldId id="595" r:id="rId86"/>
    <p:sldId id="597" r:id="rId87"/>
    <p:sldId id="822" r:id="rId88"/>
    <p:sldId id="1627" r:id="rId89"/>
    <p:sldId id="938" r:id="rId90"/>
    <p:sldId id="1513" r:id="rId91"/>
    <p:sldId id="1048" r:id="rId92"/>
    <p:sldId id="1049" r:id="rId93"/>
    <p:sldId id="935" r:id="rId94"/>
    <p:sldId id="936" r:id="rId95"/>
    <p:sldId id="615" r:id="rId9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>
        <p:guide orient="horz" pos="21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656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95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1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37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67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8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46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8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63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235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495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5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5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45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55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image" Target="../media/image67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4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Relationship Id="rId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6.xml"/><Relationship Id="rId4" Type="http://schemas.openxmlformats.org/officeDocument/2006/relationships/image" Target="../media/image1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Relationship Id="rId4" Type="http://schemas.openxmlformats.org/officeDocument/2006/relationships/image" Target="../media/image12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9.xml"/><Relationship Id="rId4" Type="http://schemas.openxmlformats.org/officeDocument/2006/relationships/image" Target="../media/image12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0.xml"/><Relationship Id="rId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1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Relationship Id="rId5" Type="http://schemas.openxmlformats.org/officeDocument/2006/relationships/image" Target="../media/image129.jpeg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3.xml"/><Relationship Id="rId4" Type="http://schemas.openxmlformats.org/officeDocument/2006/relationships/image" Target="../media/image13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4.xml"/><Relationship Id="rId4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5.xml"/><Relationship Id="rId4" Type="http://schemas.openxmlformats.org/officeDocument/2006/relationships/image" Target="../media/image13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Relationship Id="rId4" Type="http://schemas.openxmlformats.org/officeDocument/2006/relationships/image" Target="../media/image13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118610" y="294640"/>
            <a:ext cx="4309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CHOETECH--</a:t>
            </a:r>
            <a:r>
              <a:rPr lang="en-US" altLang="zh-CN" b="1">
                <a:solidFill>
                  <a:schemeClr val="bg1"/>
                </a:solidFill>
              </a:rPr>
              <a:t>Power to The Best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18280" y="302260"/>
            <a:ext cx="4309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CHOETECH--</a:t>
            </a:r>
            <a:r>
              <a:rPr lang="en-US" altLang="zh-CN" b="1">
                <a:solidFill>
                  <a:schemeClr val="bg1"/>
                </a:solidFill>
              </a:rPr>
              <a:t>Power to The Best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5095" y="-45085"/>
            <a:ext cx="12442190" cy="694753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18610" y="2819400"/>
            <a:ext cx="4729480" cy="17633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CHOETECH</a:t>
            </a:r>
            <a:br>
              <a:rPr lang="en-US" altLang="zh-CN" sz="4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sz="4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Products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28795" y="302260"/>
            <a:ext cx="4309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CHOETECH  </a:t>
            </a:r>
            <a:r>
              <a:rPr lang="en-US" altLang="zh-CN" sz="2000" b="1">
                <a:solidFill>
                  <a:schemeClr val="bg1"/>
                </a:solidFill>
              </a:rPr>
              <a:t>POWER TO THE BEST</a:t>
            </a:r>
            <a:endParaRPr lang="en-US" altLang="zh-CN" b="1">
              <a:solidFill>
                <a:schemeClr val="bg1"/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78765" y="86804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50000" y="15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55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494280"/>
            <a:ext cx="4959350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77800" y="3108325"/>
            <a:ext cx="4603750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Wireless Charging Stand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0175" y="101981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 Fast Wireless Charging Stand</a:t>
            </a:r>
          </a:p>
        </p:txBody>
      </p:sp>
      <p:sp>
        <p:nvSpPr>
          <p:cNvPr id="5" name="矩形 4"/>
          <p:cNvSpPr/>
          <p:nvPr/>
        </p:nvSpPr>
        <p:spPr>
          <a:xfrm>
            <a:off x="5419949" y="909888"/>
            <a:ext cx="6770146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24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Built-in 2 coils to allow you to charge the cellphone vertically or horizontally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 P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rovide you with more flexible choice for reading, listening to music, playing games, watching a video, etc;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</a:t>
            </a:r>
            <a:r>
              <a:rPr sz="1600" dirty="0">
                <a:latin typeface="Calibri" panose="020F0502020204030204" charset="0"/>
                <a:sym typeface="+mn-ea"/>
              </a:rPr>
              <a:t>Qi certified products</a:t>
            </a:r>
            <a:r>
              <a:rPr lang="en-US" sz="1600" dirty="0">
                <a:latin typeface="Calibri" panose="020F0502020204030204" charset="0"/>
                <a:sym typeface="+mn-ea"/>
              </a:rPr>
              <a:t>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  <a:sym typeface="+mn-ea"/>
              </a:rPr>
              <a:t>4. </a:t>
            </a:r>
            <a:r>
              <a:rPr sz="1600" dirty="0">
                <a:latin typeface="Calibri" panose="020F0502020204030204" charset="0"/>
                <a:sym typeface="+mn-ea"/>
              </a:rPr>
              <a:t>It supports three charging modes of 10W/7.5</a:t>
            </a:r>
            <a:r>
              <a:rPr lang="en-US" sz="1600" dirty="0">
                <a:latin typeface="Calibri" panose="020F0502020204030204" charset="0"/>
                <a:sym typeface="+mn-ea"/>
              </a:rPr>
              <a:t>W</a:t>
            </a:r>
            <a:r>
              <a:rPr sz="1600" dirty="0">
                <a:latin typeface="Calibri" panose="020F0502020204030204" charset="0"/>
                <a:sym typeface="+mn-ea"/>
              </a:rPr>
              <a:t>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19725" y="3881120"/>
          <a:ext cx="6464935" cy="288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T524-S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Anti-fire ABS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10W(Compatible with 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121*82*75.5mm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，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Rose Gold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，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Gold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，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White, Dusty Blue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CE, RoHS, FCC, Qi,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9" name="图片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5830" y="1678623"/>
            <a:ext cx="131381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1731328"/>
            <a:ext cx="1393825" cy="178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5" y="3517583"/>
            <a:ext cx="1276985" cy="1802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645" y="2551748"/>
            <a:ext cx="1392555" cy="175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40" y="5647690"/>
            <a:ext cx="631190" cy="631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82365" y="3827145"/>
            <a:ext cx="1349375" cy="1820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2810" y="5702300"/>
            <a:ext cx="4330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Best seller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34305" y="904240"/>
            <a:ext cx="674243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Six colors are available, and t</a:t>
            </a:r>
            <a:r>
              <a:rPr sz="1600" dirty="0">
                <a:latin typeface="Calibri" panose="020F0502020204030204" charset="0"/>
              </a:rPr>
              <a:t>he color matches perfectly with the iPhone XR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Built-in 2 coils allow you to charge the cellphone vertically or horizontally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P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rovide you with more flexible choice for reading, listening to music, playing games, watching a video, etc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  <a:sym typeface="+mn-ea"/>
              </a:rPr>
              <a:t>5. </a:t>
            </a:r>
            <a:r>
              <a:rPr sz="1600" dirty="0">
                <a:latin typeface="Calibri" panose="020F0502020204030204" charset="0"/>
                <a:sym typeface="+mn-ea"/>
              </a:rPr>
              <a:t>It supports three charging modes of 10W/7.5</a:t>
            </a:r>
            <a:r>
              <a:rPr lang="en-US" sz="1600" dirty="0">
                <a:latin typeface="Calibri" panose="020F0502020204030204" charset="0"/>
                <a:sym typeface="+mn-ea"/>
              </a:rPr>
              <a:t>W</a:t>
            </a:r>
            <a:r>
              <a:rPr sz="1600" dirty="0">
                <a:latin typeface="Calibri" panose="020F0502020204030204" charset="0"/>
                <a:sym typeface="+mn-ea"/>
              </a:rPr>
              <a:t>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  <a:endParaRPr lang="en-US" sz="1600" dirty="0">
              <a:latin typeface="Calibri" panose="020F050202020403020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62575" y="3815080"/>
          <a:ext cx="6551930" cy="2830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63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T555-S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Anti-fire ABS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10W(Compatible with 7.5W/5W)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118*82*76mm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Black/White/Yellow/Blue/Red/Orange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RoHS, FCC,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2054860"/>
            <a:ext cx="1190625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330" y="2129790"/>
            <a:ext cx="1163955" cy="1266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15" y="3561715"/>
            <a:ext cx="1026795" cy="1289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065" y="3623945"/>
            <a:ext cx="1039495" cy="1227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445" y="1963420"/>
            <a:ext cx="1090295" cy="135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7710" y="3638550"/>
            <a:ext cx="925195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内容占位符 11" descr="34773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0" y="5351145"/>
            <a:ext cx="681990" cy="681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0175" y="101981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 Fast Wireless Charging Stand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06120" y="5428615"/>
            <a:ext cx="553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Best seller at physical stores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895" y="1023620"/>
            <a:ext cx="5255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15W Fast Wireless Charging Stand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04155" y="3877310"/>
          <a:ext cx="6619240" cy="2852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2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T555-F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Anti-fire ABS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5V-12V/2A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15W(Compatible with10W/7.5W/5W)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118*82*76mm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Black/White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RoHS, FCC, ETL, RCM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34305" y="904240"/>
            <a:ext cx="674243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The maximum output power of this wireless charger is increased to 15W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Built-in 2 coils allow you to charge the cellphone vertically or horizontally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P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rovide you with more flexible choice for reading, listening to music, playing games, watching a video, etc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  <a:sym typeface="+mn-ea"/>
              </a:rPr>
              <a:t>5. </a:t>
            </a:r>
            <a:r>
              <a:rPr sz="1600" dirty="0">
                <a:latin typeface="Calibri" panose="020F0502020204030204" charset="0"/>
                <a:sym typeface="+mn-ea"/>
              </a:rPr>
              <a:t>It supports </a:t>
            </a:r>
            <a:r>
              <a:rPr lang="en-US" sz="1600" dirty="0">
                <a:latin typeface="Calibri" panose="020F0502020204030204" charset="0"/>
                <a:sym typeface="+mn-ea"/>
              </a:rPr>
              <a:t>4</a:t>
            </a:r>
            <a:r>
              <a:rPr sz="1600" dirty="0">
                <a:latin typeface="Calibri" panose="020F0502020204030204" charset="0"/>
                <a:sym typeface="+mn-ea"/>
              </a:rPr>
              <a:t> charging modes of </a:t>
            </a:r>
            <a:r>
              <a:rPr lang="en-US" sz="1600" dirty="0">
                <a:latin typeface="Calibri" panose="020F0502020204030204" charset="0"/>
                <a:sym typeface="+mn-ea"/>
              </a:rPr>
              <a:t>15W/</a:t>
            </a:r>
            <a:r>
              <a:rPr sz="1600" dirty="0">
                <a:latin typeface="Calibri" panose="020F0502020204030204" charset="0"/>
                <a:sym typeface="+mn-ea"/>
              </a:rPr>
              <a:t>10W/7.5</a:t>
            </a:r>
            <a:r>
              <a:rPr lang="en-US" sz="1600" dirty="0">
                <a:latin typeface="Calibri" panose="020F0502020204030204" charset="0"/>
                <a:sym typeface="+mn-ea"/>
              </a:rPr>
              <a:t>W</a:t>
            </a:r>
            <a:r>
              <a:rPr sz="1600" dirty="0">
                <a:latin typeface="Calibri" panose="020F0502020204030204" charset="0"/>
                <a:sym typeface="+mn-ea"/>
              </a:rPr>
              <a:t>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  <a:endParaRPr lang="en-US" sz="1600" dirty="0">
              <a:latin typeface="Calibri" panose="020F050202020403020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1085" y="2033905"/>
            <a:ext cx="2610485" cy="3017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50265" y="5539740"/>
            <a:ext cx="4248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Power up to 15W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Brand spokesman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  <p:pic>
        <p:nvPicPr>
          <p:cNvPr id="10" name="内容占位符 13" descr="199574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5674995"/>
            <a:ext cx="478790" cy="478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494280"/>
            <a:ext cx="3994150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98425" y="3056255"/>
            <a:ext cx="3797300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Wireless Car Charger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710" y="1174750"/>
            <a:ext cx="4852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 Fast Wireless Car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472361" y="854165"/>
            <a:ext cx="65665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Easy operation, j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ust press the button at the back and locks your phone into the holder, very safe and simple;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The dock can be firmly fixed on surfaces, ensuring steady position;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3.The car charger adds soft silicone to the phone clamp arms and foot support, helping to securely and safely hold your phone;</a:t>
            </a:r>
            <a:endParaRPr lang="en-US" altLang="zh-CN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The telescopic arm can extends for a variety of optimal angles.</a:t>
            </a:r>
            <a:endParaRPr lang="en-US" altLang="zh-CN" sz="1600" dirty="0">
              <a:latin typeface="Calibri" panose="020F050202020403020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2303" y="3691772"/>
          <a:ext cx="6442710" cy="285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T521-S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PC+ABS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Type-C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10W(Compatible with 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Phone Clamp Range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60-102mm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FCC, RoHS, ETL, RCM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895" y="1635125"/>
            <a:ext cx="3665855" cy="399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" y="5507990"/>
            <a:ext cx="521970" cy="52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13180" y="5385435"/>
            <a:ext cx="28530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Best seller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Stable design</a:t>
            </a:r>
            <a:endParaRPr lang="en-US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59400" y="800735"/>
            <a:ext cx="676275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Gravity linkage design enables you to operate with one hand, easy and simple;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The car charger adds soft silicone to the phone clamp arms and foot support, helping to securely and safely hold your phone;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Air vent mount or suction cup dock for your choice.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If it's suction cup dock, t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elescopic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rm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can be adjusted for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a variety of optimal length and angles;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44490" y="3477260"/>
          <a:ext cx="6464300" cy="318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T536-S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Anti-fire ABS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10W(Compatible with 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Phone Clamp Range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65-90mm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Black+Silver, Black+Red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FCC, RoHS,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" y="1909445"/>
            <a:ext cx="2285365" cy="2497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489575"/>
            <a:ext cx="542925" cy="5429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7725" y="5400675"/>
            <a:ext cx="3733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Best seller in Europe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Gravity design</a:t>
            </a:r>
            <a:endParaRPr lang="en-US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930" y="1174750"/>
            <a:ext cx="5335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 Gravity Wireless Car Charger</a:t>
            </a:r>
          </a:p>
        </p:txBody>
      </p:sp>
      <p:pic>
        <p:nvPicPr>
          <p:cNvPr id="4" name="图片 3" descr="0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530" y="3047365"/>
            <a:ext cx="2261870" cy="2261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" y="878840"/>
            <a:ext cx="493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15W Fast Wireless Car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243195" y="878840"/>
            <a:ext cx="67494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The maximum output power of this wireless charger is increased to 15W;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Adopt the new technology of current detection, intelligent identification clamping, you can operate with just one hand;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360-degree rotation, a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ir vent mount or suction cup dock for your choice;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T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he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elescopic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rm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can be adjusted for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a variety of optimal length and angles;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5.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50510" y="3510280"/>
          <a:ext cx="6442710" cy="310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T542-S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Anti-fire ABS + </a:t>
                      </a:r>
                      <a:r>
                        <a:rPr lang="zh-CN" altLang="en-US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aluminium alloy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Type-C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5V-12V/2A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15W(Compatible with10W/7.5W/5W)</a:t>
                      </a: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Phone Clamp Range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58-84mm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Black</a:t>
                      </a:r>
                      <a:endParaRPr lang="en-US" altLang="zh-CN" sz="1600" b="0" i="0" u="none" strike="noStrike" dirty="0" err="1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FCC, RoHS, ETL, RCM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9" name="内容占位符 68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152525" y="1563370"/>
            <a:ext cx="2479040" cy="3509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012825" y="5321935"/>
            <a:ext cx="30607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Power up to 15W</a:t>
            </a:r>
          </a:p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Current Detection 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  <p:pic>
        <p:nvPicPr>
          <p:cNvPr id="14" name="内容占位符 13" descr="199574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" y="5440680"/>
            <a:ext cx="478790" cy="4787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635" y="5715"/>
            <a:ext cx="12155805" cy="68345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494280"/>
            <a:ext cx="3942715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1765" y="2898140"/>
            <a:ext cx="3842385" cy="86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Wireless Charger for </a:t>
            </a:r>
          </a:p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Apple Watch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3730" y="1229995"/>
            <a:ext cx="3800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Wireless Charger </a:t>
            </a:r>
          </a:p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 Apple Watch</a:t>
            </a:r>
          </a:p>
        </p:txBody>
      </p:sp>
      <p:sp>
        <p:nvSpPr>
          <p:cNvPr id="5" name="矩形 4"/>
          <p:cNvSpPr/>
          <p:nvPr/>
        </p:nvSpPr>
        <p:spPr>
          <a:xfrm>
            <a:off x="5419949" y="1100388"/>
            <a:ext cx="677014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24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MFi certified product ensures safe charging;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2. Built in 900mAh battery capacity, it can fully charge Apple Watch twice;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Compatible with 1 /2 /3 /4/5 Apple Watch;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Pocket-size with a keychain</a:t>
            </a:r>
            <a:r>
              <a:rPr lang="en-US" altLang="zh-CN" sz="1600" dirty="0">
                <a:latin typeface="Calibri" panose="020F0502020204030204" charset="0"/>
              </a:rPr>
              <a:t>, easy to carry;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5.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2180" y="3490515"/>
          <a:ext cx="6417310" cy="299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63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T313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ABS+PC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Micro USB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Capacity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900mAh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5V/1A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5V/0.4A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Product Size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55*55*15mm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White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MFi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(PPID:211915-0192) 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FCC, RoHS PSE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839470" y="2320925"/>
            <a:ext cx="2427605" cy="3751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5495"/>
            <a:ext cx="12192000" cy="68634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494280"/>
            <a:ext cx="4304665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0" y="3056890"/>
            <a:ext cx="4304665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Wireless Charging Pad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" y="1155700"/>
            <a:ext cx="4959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Power Bank for Apple Watch</a:t>
            </a:r>
          </a:p>
        </p:txBody>
      </p:sp>
      <p:sp>
        <p:nvSpPr>
          <p:cNvPr id="5" name="矩形 4"/>
          <p:cNvSpPr/>
          <p:nvPr/>
        </p:nvSpPr>
        <p:spPr>
          <a:xfrm>
            <a:off x="5343749" y="800668"/>
            <a:ext cx="677014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24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MFi certified product ensures safe charging;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2. 5000mAh capacity can fully charge your Apple watch nearly 6 times;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3. While charging the Apple watch, it can also charge other USB devices;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Compatible with 1 /2 /3 /4 /5 Apple Watch;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5. P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ortable design allows you to put it into your travel bag easily.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ea typeface="+mj-ea"/>
              <a:cs typeface="+mj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12650" y="3244135"/>
          <a:ext cx="6632575" cy="300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T315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ABS+PC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Micro-USB, USB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Capacity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5000mAh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5V/2A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5V/1A(for Apple Watch); 5V/2.1A(for USB devices)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Product Size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100*80*60mm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MFi, FCC, CE, RoHS, PSE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904240" y="2239010"/>
            <a:ext cx="2151380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5005" y="1177925"/>
            <a:ext cx="3826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buNone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4-in-1 Multifunction Wireless Charging Dock</a:t>
            </a:r>
          </a:p>
        </p:txBody>
      </p:sp>
      <p:sp>
        <p:nvSpPr>
          <p:cNvPr id="5" name="矩形 4"/>
          <p:cNvSpPr/>
          <p:nvPr/>
        </p:nvSpPr>
        <p:spPr>
          <a:xfrm>
            <a:off x="5327015" y="800735"/>
            <a:ext cx="683768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r>
              <a:rPr lang="zh-CN" altLang="en-US" sz="1600" dirty="0">
                <a:latin typeface="Calibri" panose="020F0502020204030204" charset="0"/>
              </a:rPr>
              <a:t>1.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MFi certified product ensures safe charging;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Calibri" panose="020F0502020204030204" charset="0"/>
              </a:rPr>
              <a:t>2. 4 in 1 design, can charge 4 Apple devices (mobile phone + earphone + Apple watch + other USB devices) at the same time;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Calibri" panose="020F0502020204030204" charset="0"/>
              </a:rPr>
              <a:t>3. </a:t>
            </a:r>
            <a:r>
              <a:rPr lang="en-US" altLang="zh-CN" sz="1600" dirty="0">
                <a:latin typeface="Calibri" panose="020F0502020204030204" charset="0"/>
              </a:rPr>
              <a:t>Can provide wireless charging for </a:t>
            </a:r>
            <a:r>
              <a:rPr lang="zh-CN" altLang="en-US" sz="1600" dirty="0">
                <a:latin typeface="Calibri" panose="020F0502020204030204" charset="0"/>
              </a:rPr>
              <a:t>Qi</a:t>
            </a:r>
            <a:r>
              <a:rPr lang="en-US" altLang="zh-CN" sz="1600" dirty="0">
                <a:latin typeface="Calibri" panose="020F0502020204030204" charset="0"/>
              </a:rPr>
              <a:t>-enabled smartphones</a:t>
            </a:r>
            <a:r>
              <a:rPr lang="zh-CN" altLang="en-US" sz="1600" dirty="0">
                <a:latin typeface="Calibri" panose="020F0502020204030204" charset="0"/>
              </a:rPr>
              <a:t> with charging power up to 10W;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Calibri" panose="020F0502020204030204" charset="0"/>
              </a:rPr>
              <a:t>4.</a:t>
            </a:r>
            <a:r>
              <a:rPr lang="en-US" altLang="zh-CN" sz="1600" dirty="0">
                <a:latin typeface="Calibri" panose="020F0502020204030204" charset="0"/>
              </a:rPr>
              <a:t>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7350" y="3476625"/>
          <a:ext cx="6354445" cy="3249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T316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ABS+aluminium-alloy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USB-A , DC , Lightning 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3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DC 12V/3A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5V/1A (USB) ; 10W(Wireless Charging);  5W(for Apple Watch); 5V/2.1A(Lightning)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en-US" sz="1600" dirty="0">
                          <a:sym typeface="+mn-ea"/>
                        </a:rPr>
                        <a:t>Product Size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180*85*82mm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Silvery + black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MFi, CE, RoHS, FCC,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 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5" y="2576830"/>
            <a:ext cx="3488690" cy="2882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7840" y="1201420"/>
            <a:ext cx="4392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Magnetic Charging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4718685" y="800735"/>
            <a:ext cx="739521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24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MFi certified magnetic charging cable;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2. Combines Magsafe technology with inductive charging, offering safe charging;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3. Holds the Apple Watch securely and firmly with strong absorption and magnet;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4. Provides an original charging speed;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5. 3 feet satisfies your most daily needs, especially for travel;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6. Built-in safeguards protect your devices against excessive current, over-voltage, short-circuit and high temperature.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718595" y="3982005"/>
          <a:ext cx="6632575" cy="2670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T318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ABS+PC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USB-A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5V/1A (Max)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5W(Max)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Cable Length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100mm/3.3ft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White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MFi, 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420" y="2397125"/>
            <a:ext cx="2008505" cy="3359150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6005" y="5856605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741670"/>
            <a:ext cx="751840" cy="7518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5005" y="899160"/>
            <a:ext cx="3826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buNone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2-in-1 Phone Mount &amp; Fast Wireless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4998085" y="992505"/>
            <a:ext cx="709104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pPr fontAlgn="auto">
              <a:lnSpc>
                <a:spcPct val="100000"/>
              </a:lnSpc>
            </a:pPr>
            <a:r>
              <a:rPr lang="zh-CN" altLang="en-US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</a:rPr>
              <a:t>2-in-1 design, used as a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wireless charg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er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 and mobile phone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mount;</a:t>
            </a:r>
            <a:endParaRPr lang="zh-CN" altLang="en-US" sz="1600" dirty="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dirty="0">
                <a:latin typeface="Calibri" panose="020F0502020204030204" charset="0"/>
              </a:rPr>
              <a:t>2. 360</a:t>
            </a:r>
            <a:r>
              <a:rPr lang="en-US" altLang="zh-CN" sz="1600" dirty="0">
                <a:latin typeface="Calibri" panose="020F0502020204030204" charset="0"/>
              </a:rPr>
              <a:t>-degree </a:t>
            </a:r>
            <a:r>
              <a:rPr lang="zh-CN" altLang="en-US" sz="1600" dirty="0">
                <a:latin typeface="Calibri" panose="020F0502020204030204" charset="0"/>
              </a:rPr>
              <a:t>free rotation</a:t>
            </a:r>
            <a:r>
              <a:rPr lang="en-US" altLang="zh-CN" sz="1600" dirty="0">
                <a:latin typeface="Calibri" panose="020F0502020204030204" charset="0"/>
              </a:rPr>
              <a:t>,</a:t>
            </a:r>
            <a:r>
              <a:rPr lang="zh-CN" altLang="en-US" sz="1600" dirty="0">
                <a:latin typeface="Calibri" panose="020F0502020204030204" charset="0"/>
              </a:rPr>
              <a:t> easy to watch </a:t>
            </a:r>
            <a:r>
              <a:rPr lang="en-US" altLang="zh-CN" sz="1600" dirty="0">
                <a:latin typeface="Calibri" panose="020F0502020204030204" charset="0"/>
              </a:rPr>
              <a:t>video;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dirty="0">
                <a:latin typeface="Calibri" panose="020F0502020204030204" charset="0"/>
              </a:rPr>
              <a:t>3. </a:t>
            </a:r>
            <a:r>
              <a:rPr lang="en-US" altLang="zh-CN" sz="1600" dirty="0">
                <a:latin typeface="Calibri" panose="020F0502020204030204" charset="0"/>
              </a:rPr>
              <a:t>Good </a:t>
            </a:r>
            <a:r>
              <a:rPr sz="1600" dirty="0">
                <a:latin typeface="Calibri" panose="020F0502020204030204" charset="0"/>
              </a:rPr>
              <a:t>heat dissipation </a:t>
            </a:r>
            <a:r>
              <a:rPr lang="en-US" sz="1600" dirty="0">
                <a:latin typeface="Calibri" panose="020F0502020204030204" charset="0"/>
              </a:rPr>
              <a:t>design;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dirty="0">
                <a:latin typeface="Calibri" panose="020F0502020204030204" charset="0"/>
              </a:rPr>
              <a:t>4.</a:t>
            </a:r>
            <a:r>
              <a:rPr lang="en-US" altLang="zh-CN" sz="1600" dirty="0">
                <a:latin typeface="Calibri" panose="020F0502020204030204" charset="0"/>
              </a:rPr>
              <a:t> </a:t>
            </a:r>
            <a:r>
              <a:rPr lang="en-US" sz="1600" dirty="0">
                <a:latin typeface="Calibri" panose="020F0502020204030204" charset="0"/>
                <a:sym typeface="+mn-ea"/>
              </a:rPr>
              <a:t>Adopted </a:t>
            </a:r>
            <a:r>
              <a:rPr sz="1600" dirty="0">
                <a:latin typeface="Calibri" panose="020F0502020204030204" charset="0"/>
                <a:sym typeface="+mn-ea"/>
              </a:rPr>
              <a:t>high strength stretch spring to firmly </a:t>
            </a:r>
            <a:r>
              <a:rPr lang="en-US" sz="1600" dirty="0">
                <a:latin typeface="Calibri" panose="020F0502020204030204" charset="0"/>
                <a:sym typeface="+mn-ea"/>
              </a:rPr>
              <a:t>clamp</a:t>
            </a:r>
            <a:r>
              <a:rPr sz="1600" dirty="0">
                <a:latin typeface="Calibri" panose="020F0502020204030204" charset="0"/>
                <a:sym typeface="+mn-ea"/>
              </a:rPr>
              <a:t> the phone/tablet to avoid falling off</a:t>
            </a:r>
            <a:r>
              <a:rPr lang="en-US" sz="1600" dirty="0">
                <a:latin typeface="Calibri" panose="020F0502020204030204" charset="0"/>
                <a:sym typeface="+mn-ea"/>
              </a:rPr>
              <a:t>;</a:t>
            </a:r>
            <a:endParaRPr lang="en-US" altLang="zh-CN" sz="1600" dirty="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5. EVA + silicone pad double protection, can not only prevent sliding but also protect the desktop from scratch;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6. Earphone jack and charging jack are reserved at both ends to listen to music while charging. Phones that don't support wireless charging can also use this stand.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79421" y="3874770"/>
          <a:ext cx="6927850" cy="2687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7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T548-S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ABS chuck, PC, silica gel, electrical components, aluminum alloy support rod, PVC, PU leather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USB-A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10W(Max)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en-US" sz="1600" dirty="0">
                          <a:sym typeface="+mn-ea"/>
                        </a:rPr>
                        <a:t>Compatible Phone Size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4.7-7''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White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CE, RoHS, FCC,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ETL, RCM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005" y="2087245"/>
            <a:ext cx="3977005" cy="3856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710" y="1021715"/>
            <a:ext cx="4300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buNone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Wireless Charging Receiver</a:t>
            </a:r>
          </a:p>
        </p:txBody>
      </p:sp>
      <p:sp>
        <p:nvSpPr>
          <p:cNvPr id="5" name="矩形 4"/>
          <p:cNvSpPr/>
          <p:nvPr/>
        </p:nvSpPr>
        <p:spPr>
          <a:xfrm>
            <a:off x="4971415" y="894715"/>
            <a:ext cx="696404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latin typeface="Calibri" panose="020F0502020204030204" charset="0"/>
              </a:rPr>
              <a:t>1. Adopt intelligent control charging IC and WPC Ferrite of TI, to prevent your phone from overheating during charging, make your phone get charging safer and more stable;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latin typeface="Calibri" panose="020F0502020204030204" charset="0"/>
              </a:rPr>
              <a:t>2. Directly insert the magic tag into the moblie phone charging port to realize wireless charging;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latin typeface="Calibri" panose="020F0502020204030204" charset="0"/>
              </a:rPr>
              <a:t>3.  Compact and lightweight without increasing additional weight to your phone 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27295" y="4028440"/>
          <a:ext cx="6367145" cy="226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1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WP-IP/WP-MICRO/WP-TYPEC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Lightning/Micro USB/Type-C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Input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5V/1A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4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5V/1A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" y="1703705"/>
            <a:ext cx="2004060" cy="1957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620" y="1793240"/>
            <a:ext cx="1857375" cy="177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65" y="3788410"/>
            <a:ext cx="2207895" cy="22339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-19050"/>
            <a:ext cx="12087225" cy="71774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494384"/>
            <a:ext cx="3359020" cy="1555102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03676" y="3041780"/>
            <a:ext cx="2950064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USB Charger</a:t>
            </a:r>
            <a:endParaRPr lang="zh-CN" altLang="en-US" sz="28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2440" y="1321435"/>
            <a:ext cx="49231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 Port USB Wall Charger</a:t>
            </a: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Digital Display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10505" y="3403600"/>
          <a:ext cx="6366510" cy="2927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18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Q5009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</a:rPr>
                        <a:t>3 x USB-A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Input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100~240V, 50/60Hz, 0.4A Max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Each USB 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5V/2.4A Max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5V/3.4A Max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CE, FCC,RoHS</a:t>
                      </a:r>
                      <a:endParaRPr lang="en-US" altLang="zh-CN" sz="1600" kern="120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10810" y="725170"/>
            <a:ext cx="699770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3 USB ports allow you to charge t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hree devices simultaneously;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Digital display screen clearly shows real-time voltage and current;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Automatically detect and charge your device at up to 2.4A;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Featuring over-current, over-voltage, over-heating, over-charging and short circuit protection.</a:t>
            </a:r>
          </a:p>
        </p:txBody>
      </p:sp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5507990"/>
            <a:ext cx="521970" cy="52197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20" y="2334260"/>
            <a:ext cx="2788285" cy="277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372870" y="5565775"/>
            <a:ext cx="2318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7520" y="1385570"/>
            <a:ext cx="470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QC3.0 18W USB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294476" y="3411986"/>
          <a:ext cx="6442710" cy="293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Q5003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USB-A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100-240V, 50/60Hz, 0.5A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3.6-6V~3A,6-9V~2A,9-12V~1.5A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18W(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CN, US, JP, EU, AU, 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CE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ETL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FCC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ROHS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DOE VI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CCC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PSE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SAA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183505" y="800735"/>
            <a:ext cx="696277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sz="1600"/>
              <a:t>QC3.0 fast charging technology, charging power up to 18W</a:t>
            </a:r>
            <a:r>
              <a:rPr lang="zh-CN" altLang="en-US" sz="1600" dirty="0">
                <a:latin typeface="Calibri" panose="020F0502020204030204" charset="0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zh-CN" altLang="en-US" sz="1600">
                <a:sym typeface="+mn-ea"/>
              </a:rPr>
              <a:t>Built-in intelligent identification chip, </a:t>
            </a:r>
            <a:r>
              <a:rPr lang="en-US" altLang="zh-CN" sz="1600">
                <a:sym typeface="+mn-ea"/>
              </a:rPr>
              <a:t>it will </a:t>
            </a:r>
            <a:r>
              <a:rPr lang="zh-CN" altLang="en-US" sz="1600">
                <a:sym typeface="+mn-ea"/>
              </a:rPr>
              <a:t>intelligent</a:t>
            </a:r>
            <a:r>
              <a:rPr lang="en-US" altLang="zh-CN" sz="1600">
                <a:sym typeface="+mn-ea"/>
              </a:rPr>
              <a:t>ly</a:t>
            </a:r>
            <a:r>
              <a:rPr lang="zh-CN" altLang="en-US" sz="1600">
                <a:sym typeface="+mn-ea"/>
              </a:rPr>
              <a:t> match </a:t>
            </a:r>
            <a:r>
              <a:rPr lang="en-US" altLang="zh-CN" sz="1600">
                <a:sym typeface="+mn-ea"/>
              </a:rPr>
              <a:t>your </a:t>
            </a:r>
            <a:r>
              <a:rPr lang="zh-CN" altLang="en-US" sz="1600">
                <a:sym typeface="+mn-ea"/>
              </a:rPr>
              <a:t>device；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3. </a:t>
            </a:r>
            <a:r>
              <a:rPr sz="1600">
                <a:sym typeface="+mn-ea"/>
              </a:rPr>
              <a:t>Made of 94V0 grade fireproof PC material, </a:t>
            </a:r>
            <a:r>
              <a:rPr lang="en-US" sz="1600">
                <a:sym typeface="+mn-ea"/>
              </a:rPr>
              <a:t>can resist</a:t>
            </a:r>
            <a:r>
              <a:rPr sz="1600">
                <a:sym typeface="+mn-ea"/>
              </a:rPr>
              <a:t> high temperature </a:t>
            </a:r>
            <a:r>
              <a:rPr lang="en-US" sz="1600">
                <a:sym typeface="+mn-ea"/>
              </a:rPr>
              <a:t>and normal impact</a:t>
            </a:r>
            <a:r>
              <a:rPr sz="1600">
                <a:sym typeface="+mn-ea"/>
              </a:rPr>
              <a:t>, </a:t>
            </a:r>
            <a:r>
              <a:rPr lang="en-US" sz="1600">
                <a:sym typeface="+mn-ea"/>
              </a:rPr>
              <a:t>ensuring</a:t>
            </a:r>
            <a:r>
              <a:rPr sz="1600">
                <a:sym typeface="+mn-ea"/>
              </a:rPr>
              <a:t> long service life</a:t>
            </a:r>
          </a:p>
          <a:p>
            <a:pPr fontAlgn="auto">
              <a:lnSpc>
                <a:spcPct val="150000"/>
              </a:lnSpc>
            </a:pPr>
            <a:r>
              <a:rPr lang="en-US" sz="1600">
                <a:sym typeface="+mn-ea"/>
              </a:rPr>
              <a:t>4. C</a:t>
            </a:r>
            <a:r>
              <a:rPr sz="1600">
                <a:sym typeface="+mn-ea"/>
              </a:rPr>
              <a:t>ompatible with </a:t>
            </a:r>
            <a:r>
              <a:rPr lang="en-US" sz="1600">
                <a:sym typeface="+mn-ea"/>
              </a:rPr>
              <a:t>most phones and tablets of major brands with USB-A interface</a:t>
            </a:r>
            <a:r>
              <a:rPr lang="zh-CN" altLang="en-US" sz="1600">
                <a:sym typeface="+mn-ea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5. </a:t>
            </a:r>
            <a:r>
              <a:rPr lang="zh-CN" altLang="en-US" sz="1600">
                <a:sym typeface="+mn-ea"/>
              </a:rPr>
              <a:t>Exquisite and small, easy to carry, travel without burden</a:t>
            </a:r>
            <a:r>
              <a:rPr lang="en-US" altLang="zh-CN" sz="1600"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4" name="图片 3" descr="美规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1690" y="2709545"/>
            <a:ext cx="3557270" cy="2882265"/>
          </a:xfrm>
          <a:prstGeom prst="rect">
            <a:avLst/>
          </a:prstGeom>
        </p:spPr>
      </p:pic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" y="5591810"/>
            <a:ext cx="521970" cy="52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67485" y="5591810"/>
            <a:ext cx="119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Hot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2440" y="1321435"/>
            <a:ext cx="4923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18W USB-C Charger  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10505" y="3403600"/>
          <a:ext cx="6366510" cy="2927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18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Q5004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</a:rPr>
                        <a:t>Type-C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Input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100-240V, 50/60Hz, 0.5A Max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5V~3A; 9V~2A; 12V~1.5A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18W(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CN, US, JP, EU, AU, 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CE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ETL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FCC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ROHS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DOE VI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CCC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PSE</a:t>
                      </a:r>
                      <a:r>
                        <a:rPr lang="zh-CN" altLang="en-US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SAA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10810" y="725170"/>
            <a:ext cx="699770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sz="1600">
                <a:sym typeface="+mn-ea"/>
              </a:rPr>
              <a:t>PD3.0 fast charging technology, the maximum power </a:t>
            </a:r>
            <a:r>
              <a:rPr lang="en-US" sz="1600">
                <a:sym typeface="+mn-ea"/>
              </a:rPr>
              <a:t>is </a:t>
            </a:r>
            <a:r>
              <a:rPr sz="1600">
                <a:sym typeface="+mn-ea"/>
              </a:rPr>
              <a:t>up to 18W</a:t>
            </a:r>
            <a:r>
              <a:rPr lang="zh-CN" altLang="en-US" sz="1600" dirty="0">
                <a:latin typeface="Calibri" panose="020F0502020204030204" charset="0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zh-CN" altLang="en-US" sz="1600">
                <a:sym typeface="+mn-ea"/>
              </a:rPr>
              <a:t>Built-in intelligent identification chip, </a:t>
            </a:r>
            <a:r>
              <a:rPr lang="en-US" altLang="zh-CN" sz="1600">
                <a:sym typeface="+mn-ea"/>
              </a:rPr>
              <a:t>it will </a:t>
            </a:r>
            <a:r>
              <a:rPr lang="zh-CN" altLang="en-US" sz="1600">
                <a:sym typeface="+mn-ea"/>
              </a:rPr>
              <a:t>intelligent</a:t>
            </a:r>
            <a:r>
              <a:rPr lang="en-US" altLang="zh-CN" sz="1600">
                <a:sym typeface="+mn-ea"/>
              </a:rPr>
              <a:t>ly</a:t>
            </a:r>
            <a:r>
              <a:rPr lang="zh-CN" altLang="en-US" sz="1600">
                <a:sym typeface="+mn-ea"/>
              </a:rPr>
              <a:t> match </a:t>
            </a:r>
            <a:r>
              <a:rPr lang="en-US" altLang="zh-CN" sz="1600">
                <a:sym typeface="+mn-ea"/>
              </a:rPr>
              <a:t>your </a:t>
            </a:r>
            <a:r>
              <a:rPr lang="zh-CN" altLang="en-US" sz="1600">
                <a:sym typeface="+mn-ea"/>
              </a:rPr>
              <a:t>device</a:t>
            </a:r>
            <a:r>
              <a:rPr lang="en-US" altLang="zh-CN" sz="1600">
                <a:sym typeface="+mn-ea"/>
              </a:rPr>
              <a:t>;</a:t>
            </a:r>
            <a:endParaRPr lang="zh-CN" altLang="en-US" sz="16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en-US" sz="1600">
                <a:sym typeface="+mn-ea"/>
              </a:rPr>
              <a:t>C</a:t>
            </a:r>
            <a:r>
              <a:rPr sz="1600">
                <a:sym typeface="+mn-ea"/>
              </a:rPr>
              <a:t>ompatible with </a:t>
            </a:r>
            <a:r>
              <a:rPr lang="en-US" sz="1600">
                <a:sym typeface="+mn-ea"/>
              </a:rPr>
              <a:t>most phones and tablets of major brands with USB-C interface;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4. </a:t>
            </a:r>
            <a:r>
              <a:rPr sz="1600">
                <a:sym typeface="+mn-ea"/>
              </a:rPr>
              <a:t>Made of 94V0 grade fireproof PC material, </a:t>
            </a:r>
            <a:r>
              <a:rPr lang="en-US" sz="1600">
                <a:sym typeface="+mn-ea"/>
              </a:rPr>
              <a:t>can resist</a:t>
            </a:r>
            <a:r>
              <a:rPr sz="1600">
                <a:sym typeface="+mn-ea"/>
              </a:rPr>
              <a:t> high temperature </a:t>
            </a:r>
            <a:r>
              <a:rPr lang="en-US" sz="1600">
                <a:sym typeface="+mn-ea"/>
              </a:rPr>
              <a:t>and normal impact</a:t>
            </a:r>
            <a:r>
              <a:rPr sz="1600">
                <a:sym typeface="+mn-ea"/>
              </a:rPr>
              <a:t>, </a:t>
            </a:r>
            <a:r>
              <a:rPr lang="en-US" sz="1600">
                <a:sym typeface="+mn-ea"/>
              </a:rPr>
              <a:t>ensuring</a:t>
            </a:r>
            <a:r>
              <a:rPr sz="1600">
                <a:sym typeface="+mn-ea"/>
              </a:rPr>
              <a:t> long service life</a:t>
            </a:r>
            <a:r>
              <a:rPr lang="zh-CN" altLang="en-US" sz="1600">
                <a:sym typeface="+mn-ea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5. </a:t>
            </a:r>
            <a:r>
              <a:rPr lang="zh-CN" altLang="en-US" sz="1600">
                <a:sym typeface="+mn-ea"/>
              </a:rPr>
              <a:t>Exquisite and small, easy to carry, travel without burden</a:t>
            </a:r>
            <a:r>
              <a:rPr lang="en-US" altLang="zh-CN" sz="1600"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5" y="2085975"/>
            <a:ext cx="3702050" cy="3366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5507990"/>
            <a:ext cx="521970" cy="52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31315" y="5507990"/>
            <a:ext cx="77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Hot</a:t>
            </a:r>
            <a:r>
              <a:rPr lang="zh-CN" alt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 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323975"/>
            <a:ext cx="42519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PD+QC 18W </a:t>
            </a: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2-Port Charger</a:t>
            </a: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83351" y="3231011"/>
          <a:ext cx="64427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Q6004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USB-C; USB-A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100-240V; 50/60Hz; 800mA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USB-A Output: 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DC5V-3A,9V-2A,12V-1.5A</a:t>
                      </a:r>
                      <a:endParaRPr sz="1600" b="0" i="0" u="none" strike="noStrike" kern="120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USB-C Output: 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DC5V-3A,9V-2A,12V-1.5A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Total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18W 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Plug Available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CN</a:t>
                      </a:r>
                      <a:endParaRPr lang="zh-CN" altLang="en-US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183505" y="800735"/>
            <a:ext cx="6962775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2400" dirty="0"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1 USB-A port and 1 USB-C port allow you to charge three devices simultaneously;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2. PD + QC Fast Charging, the charing power up to 18W;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3. Charge your device 50% in half an hour;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4. Anti-slip fingerprint design, easy to plug and use;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5. Featuring over-current, over-voltage, over-heating, over-charging and short circuit protection.</a:t>
            </a:r>
          </a:p>
          <a:p>
            <a:endParaRPr lang="en-US" altLang="zh-CN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" y="3157855"/>
            <a:ext cx="2583180" cy="2198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285" y="1072515"/>
            <a:ext cx="4971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10W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Wireless Charging Pad</a:t>
            </a:r>
          </a:p>
        </p:txBody>
      </p:sp>
      <p:sp>
        <p:nvSpPr>
          <p:cNvPr id="5" name="矩形 4"/>
          <p:cNvSpPr/>
          <p:nvPr/>
        </p:nvSpPr>
        <p:spPr>
          <a:xfrm>
            <a:off x="5419021" y="800825"/>
            <a:ext cx="656653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zh-CN" altLang="en-US" sz="1600" dirty="0">
                <a:latin typeface="Calibri" panose="020F0502020204030204" charset="0"/>
              </a:rPr>
              <a:t>The best-selling wireless charging product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 Qi certified products, four colors are available;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zh-CN" altLang="en-US" sz="1600" dirty="0">
                <a:latin typeface="Calibri" panose="020F0502020204030204" charset="0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</a:rPr>
              <a:t>voltage</a:t>
            </a:r>
            <a:r>
              <a:rPr lang="zh-CN" altLang="en-US" sz="1600" dirty="0">
                <a:latin typeface="Calibri" panose="020F0502020204030204" charset="0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4. A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nti-slip silicone mat will protect your device from slipping off;</a:t>
            </a:r>
            <a:endParaRPr lang="zh-CN" altLang="en-US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</a:rPr>
              <a:t>5. </a:t>
            </a:r>
            <a:r>
              <a:rPr sz="1600" dirty="0">
                <a:latin typeface="Calibri" panose="020F0502020204030204" charset="0"/>
              </a:rPr>
              <a:t>It supports three charging modes of 10W/7.5w/5W</a:t>
            </a:r>
            <a:r>
              <a:rPr lang="en-US" sz="1600" dirty="0">
                <a:latin typeface="Calibri" panose="020F0502020204030204" charset="0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06593" y="3638432"/>
          <a:ext cx="6416675" cy="285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2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T511-S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Plastic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10W(Compatible with 7.5W/5W)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91*91*8.5mm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Black/Red/White/ Gold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RoHS, FCC, Qi, ETL, RCM 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图片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9185" y="1798320"/>
            <a:ext cx="1449705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430" y="1798320"/>
            <a:ext cx="1413510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85" y="3522345"/>
            <a:ext cx="126873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375" y="3522345"/>
            <a:ext cx="1312545" cy="1259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3477325"/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885" y="5336540"/>
            <a:ext cx="474345" cy="4743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1230" y="5336540"/>
            <a:ext cx="4062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Best seller, 5000pcs/day</a:t>
            </a:r>
            <a:endParaRPr lang="zh-CN" altLang="en-US" sz="2400" dirty="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7520" y="1385570"/>
            <a:ext cx="470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30W USB-C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94476" y="3411986"/>
          <a:ext cx="6442710" cy="260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Q6005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USB-C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AC100-240V, 50/60Hz, 800mA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DC5V-3A,9V-3A,15V-2A,20V-1.5A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30W(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  <a:p>
                      <a:pPr>
                        <a:buNone/>
                      </a:pP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ETL,3C,CE,FCC,ROHS,PSE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183505" y="800735"/>
            <a:ext cx="6962775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The USB-C port with PD 3.0 technology enables to charge phones, tablets, laptops and other USB-C device at up to 30W;</a:t>
            </a:r>
          </a:p>
          <a:p>
            <a:r>
              <a:rPr lang="en-US" altLang="zh-CN" sz="1600" dirty="0">
                <a:latin typeface="Calibri" panose="020F0502020204030204" charset="0"/>
              </a:rPr>
              <a:t>2. Compact size makes it ideal for home, office and vacations;</a:t>
            </a:r>
          </a:p>
          <a:p>
            <a:r>
              <a:rPr lang="en-US" altLang="zh-CN" sz="1600" dirty="0">
                <a:latin typeface="Calibri" panose="020F0502020204030204" charset="0"/>
              </a:rPr>
              <a:t>3. Featuring over-current, over-voltage, over-heating, over-charging and short circuit protection;</a:t>
            </a:r>
          </a:p>
          <a:p>
            <a:r>
              <a:rPr lang="en-US" altLang="zh-CN" sz="1600" dirty="0">
                <a:latin typeface="Calibri" panose="020F0502020204030204" charset="0"/>
              </a:rPr>
              <a:t>4. Super premium and durable material is against daily wear and tear for long time use.</a:t>
            </a:r>
            <a:endParaRPr lang="zh-CN" altLang="en-US" sz="1600" dirty="0">
              <a:latin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88670" y="2421255"/>
            <a:ext cx="3263900" cy="3060700"/>
          </a:xfrm>
          <a:prstGeom prst="round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3065" y="1386205"/>
            <a:ext cx="493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60W USB-C Charger  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61786" y="3227836"/>
          <a:ext cx="6442710" cy="3062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Q4004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Type-C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100-240V, 50/60Hz,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1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.5A Max</a:t>
                      </a:r>
                      <a:endParaRPr lang="zh-CN" altLang="en-US" sz="160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DC 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5V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3A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 9V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~3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 12V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~3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,15V~3A,20V~3A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60W(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Max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CE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ETL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FCC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ROHS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DOE VI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CCC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PSE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SAA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CN, US, JP, EU, AU, UK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40655" y="800735"/>
            <a:ext cx="6905625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sz="1600">
                <a:sym typeface="+mn-ea"/>
              </a:rPr>
              <a:t>PD3.0 fast charging technology, </a:t>
            </a:r>
            <a:r>
              <a:rPr lang="en-US" sz="1600">
                <a:sym typeface="+mn-ea"/>
              </a:rPr>
              <a:t>the maximum </a:t>
            </a:r>
            <a:r>
              <a:rPr sz="1600">
                <a:sym typeface="+mn-ea"/>
              </a:rPr>
              <a:t>power output </a:t>
            </a:r>
            <a:r>
              <a:rPr lang="en-US" sz="1600">
                <a:sym typeface="+mn-ea"/>
              </a:rPr>
              <a:t>is 60W</a:t>
            </a:r>
            <a:r>
              <a:rPr sz="1600">
                <a:sym typeface="+mn-ea"/>
              </a:rPr>
              <a:t>, can charge the MacBook at full speed</a:t>
            </a:r>
            <a:r>
              <a:rPr lang="zh-CN" altLang="en-US" sz="1600" dirty="0">
                <a:latin typeface="Calibri" panose="020F0502020204030204" charset="0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 F</a:t>
            </a:r>
            <a:r>
              <a:rPr lang="zh-CN" altLang="en-US" sz="1600" dirty="0">
                <a:latin typeface="Calibri" panose="020F0502020204030204" charset="0"/>
              </a:rPr>
              <a:t>old</a:t>
            </a:r>
            <a:r>
              <a:rPr lang="en-US" altLang="zh-CN" sz="1600" dirty="0">
                <a:latin typeface="Calibri" panose="020F0502020204030204" charset="0"/>
              </a:rPr>
              <a:t>able</a:t>
            </a:r>
            <a:r>
              <a:rPr lang="zh-CN" altLang="en-US" sz="1600" dirty="0">
                <a:latin typeface="Calibri" panose="020F0502020204030204" charset="0"/>
              </a:rPr>
              <a:t> </a:t>
            </a:r>
            <a:r>
              <a:rPr lang="en-US" altLang="zh-CN" sz="1600" dirty="0">
                <a:latin typeface="Calibri" panose="020F0502020204030204" charset="0"/>
              </a:rPr>
              <a:t>plug gives it much </a:t>
            </a:r>
            <a:r>
              <a:rPr lang="zh-CN" altLang="en-US" sz="1600" dirty="0">
                <a:latin typeface="Calibri" panose="020F0502020204030204" charset="0"/>
              </a:rPr>
              <a:t>small</a:t>
            </a:r>
            <a:r>
              <a:rPr lang="en-US" altLang="zh-CN" sz="1600" dirty="0">
                <a:latin typeface="Calibri" panose="020F0502020204030204" charset="0"/>
              </a:rPr>
              <a:t>er</a:t>
            </a:r>
            <a:r>
              <a:rPr lang="zh-CN" altLang="en-US" sz="1600" dirty="0">
                <a:latin typeface="Calibri" panose="020F0502020204030204" charset="0"/>
              </a:rPr>
              <a:t> size, easy to carry；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3. </a:t>
            </a:r>
            <a:r>
              <a:rPr lang="zh-CN" altLang="en-US" sz="1600">
                <a:sym typeface="+mn-ea"/>
              </a:rPr>
              <a:t>Built-in intelligent identification chip, </a:t>
            </a:r>
            <a:r>
              <a:rPr lang="en-US" altLang="zh-CN" sz="1600">
                <a:sym typeface="+mn-ea"/>
              </a:rPr>
              <a:t>it will </a:t>
            </a:r>
            <a:r>
              <a:rPr lang="zh-CN" altLang="en-US" sz="1600">
                <a:sym typeface="+mn-ea"/>
              </a:rPr>
              <a:t>intelligent</a:t>
            </a:r>
            <a:r>
              <a:rPr lang="en-US" altLang="zh-CN" sz="1600">
                <a:sym typeface="+mn-ea"/>
              </a:rPr>
              <a:t>ly</a:t>
            </a:r>
            <a:r>
              <a:rPr lang="zh-CN" altLang="en-US" sz="1600">
                <a:sym typeface="+mn-ea"/>
              </a:rPr>
              <a:t> match </a:t>
            </a:r>
            <a:r>
              <a:rPr lang="en-US" altLang="zh-CN" sz="1600">
                <a:sym typeface="+mn-ea"/>
              </a:rPr>
              <a:t>your </a:t>
            </a:r>
            <a:r>
              <a:rPr lang="zh-CN" altLang="en-US" sz="1600">
                <a:sym typeface="+mn-ea"/>
              </a:rPr>
              <a:t>device</a:t>
            </a:r>
            <a:r>
              <a:rPr lang="en-US" altLang="zh-CN" sz="1600">
                <a:sym typeface="+mn-ea"/>
              </a:rPr>
              <a:t>;</a:t>
            </a:r>
            <a:r>
              <a:rPr lang="zh-CN" altLang="en-US" sz="1600">
                <a:sym typeface="+mn-ea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4. </a:t>
            </a:r>
            <a:r>
              <a:rPr sz="1600">
                <a:sym typeface="+mn-ea"/>
              </a:rPr>
              <a:t>Made of 94V0 grade fireproof PC material, </a:t>
            </a:r>
            <a:r>
              <a:rPr lang="en-US" sz="1600">
                <a:sym typeface="+mn-ea"/>
              </a:rPr>
              <a:t>can resist</a:t>
            </a:r>
            <a:r>
              <a:rPr sz="1600">
                <a:sym typeface="+mn-ea"/>
              </a:rPr>
              <a:t> high temperature </a:t>
            </a:r>
            <a:r>
              <a:rPr lang="en-US" sz="1600">
                <a:sym typeface="+mn-ea"/>
              </a:rPr>
              <a:t>and normal impact</a:t>
            </a:r>
            <a:r>
              <a:rPr sz="1600">
                <a:sym typeface="+mn-ea"/>
              </a:rPr>
              <a:t>, </a:t>
            </a:r>
            <a:r>
              <a:rPr lang="en-US" sz="1600">
                <a:sym typeface="+mn-ea"/>
              </a:rPr>
              <a:t>ensuring</a:t>
            </a:r>
            <a:r>
              <a:rPr sz="1600">
                <a:sym typeface="+mn-ea"/>
              </a:rPr>
              <a:t> long service life</a:t>
            </a:r>
            <a:r>
              <a:rPr lang="en-US" sz="1600">
                <a:sym typeface="+mn-ea"/>
              </a:rPr>
              <a:t>.</a:t>
            </a:r>
            <a:endParaRPr lang="en-US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580" y="2287905"/>
            <a:ext cx="3338195" cy="3180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7520" y="1385570"/>
            <a:ext cx="4705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65W GaN Mini Fast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07176" y="3250061"/>
          <a:ext cx="6442710" cy="293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Q6008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1 x USB-C;1 x USB -A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 50/60Hz 1.4A (Max）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USB-C:  DC 5V-2.4A, 9V-3A,12V-3A,15V-3A,20V-3.25A (65W Max)</a:t>
                      </a:r>
                    </a:p>
                    <a:p>
                      <a:pPr algn="l"/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USB-A: DC 5V-2.4A (12W Max)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65W (Max)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ym typeface="+mn-ea"/>
                        </a:rPr>
                        <a:t>PD3.0  QC3.0  Apple-2.4A</a:t>
                      </a:r>
                      <a:endParaRPr lang="en-US" alt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  <a:p>
                      <a:pPr>
                        <a:buNone/>
                      </a:pP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sz="1600" dirty="0">
                          <a:sym typeface="+mn-ea"/>
                        </a:rPr>
                        <a:t>TUV, CE, FCC, ROHS, PSE,DOC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38555" y="5367020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5252085"/>
            <a:ext cx="751840" cy="751840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60" y="2864485"/>
            <a:ext cx="2416175" cy="219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93005" y="800735"/>
            <a:ext cx="7198995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PD 65</a:t>
            </a:r>
            <a:r>
              <a:rPr lang="en-US" altLang="zh-CN" sz="1600" dirty="0">
                <a:latin typeface="Calibri" panose="020F0502020204030204" charset="0"/>
                <a:sym typeface="微软雅黑" panose="020B0503020204020204" charset="-122"/>
              </a:rPr>
              <a:t>W :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Fully charge MacBook in just 2 hours; fully compatible with PD devices;</a:t>
            </a:r>
            <a:endParaRPr lang="en-US" altLang="zh-CN" sz="1600" dirty="0">
              <a:latin typeface="Calibri" panose="020F0502020204030204" charset="0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en-US" altLang="zh-CN" sz="1600" dirty="0">
                <a:latin typeface="Calibri" panose="020F0502020204030204" charset="0"/>
                <a:sym typeface="微软雅黑" panose="020B0503020204020204" charset="-122"/>
              </a:rPr>
              <a:t>GaN Tech: M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akes the charger smaller faster cooler and safer, greater than traditional silicon chargers;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Extremely Compact: 35% smaller than Apple 61W Adapter ;</a:t>
            </a: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Dual Charging: Juice up 2 devices simultaneously; </a:t>
            </a:r>
            <a:r>
              <a:rPr lang="en-US" altLang="zh-CN" sz="1600" dirty="0">
                <a:latin typeface="Calibri" panose="020F0502020204030204" charset="0"/>
                <a:sym typeface="微软雅黑" panose="020B0503020204020204" charset="-122"/>
              </a:rPr>
              <a:t>USB-C and USB-A port share a total 57W output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5.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TUV Safety Certified: </a:t>
            </a:r>
            <a:r>
              <a:rPr lang="en-US" altLang="zh-CN" sz="1600" dirty="0">
                <a:latin typeface="Calibri" panose="020F0502020204030204" charset="0"/>
              </a:rPr>
              <a:t>Built-in safeguards protect your devices against excessive current, over-heating, over-voltage, short-circuit and fire.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3050" y="1221740"/>
            <a:ext cx="49104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PD 100W GaN </a:t>
            </a: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Dual USB-C Charger 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79975" y="2984500"/>
          <a:ext cx="6981190" cy="3867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25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PD6008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2 x USB-C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 50/60Hz 2.5A（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Max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）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USB-C 1: DC 5V-3A, 9V-3A,12V-3A,15V-3A,20V-5A(100W Max)</a:t>
                      </a:r>
                    </a:p>
                    <a:p>
                      <a:pPr algn="l"/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USB-C 2: DC 5V-3A, 9V-3A,12V-3A,15V-3A,20V-5A(100W Max)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100W（Max）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PD3.0  QC3.0  Apple-2.4A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  <a:p>
                      <a:pPr>
                        <a:buNone/>
                      </a:pP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TUV, CE, FCC, ROHS, PSE, DOC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Available Plug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US/JP/CN/EU/UK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734560" y="800735"/>
            <a:ext cx="7411720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PD </a:t>
            </a:r>
            <a:r>
              <a:rPr lang="en-US" altLang="zh-CN" sz="1600" dirty="0">
                <a:latin typeface="Calibri" panose="020F0502020204030204" charset="0"/>
                <a:sym typeface="微软雅黑" panose="020B0503020204020204" charset="-122"/>
              </a:rPr>
              <a:t>100W :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Fully charge MacBook within 2 hours; fully compatible with PD devices;</a:t>
            </a:r>
            <a:endParaRPr lang="en-US" altLang="zh-CN" sz="1600" dirty="0">
              <a:latin typeface="Calibri" panose="020F0502020204030204" charset="0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en-US" altLang="zh-CN" sz="1600" dirty="0">
                <a:latin typeface="Calibri" panose="020F0502020204030204" charset="0"/>
                <a:sym typeface="微软雅黑" panose="020B0503020204020204" charset="-122"/>
              </a:rPr>
              <a:t>GaN Tech: M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akes the charger smaller faster cooler and safer, greater than traditional silicon chargers;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Super Compact: 30% smaller than Apple 96W Adapter ;</a:t>
            </a: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Dual USB-C: Quick charge 2 laptops simultaneously;</a:t>
            </a:r>
          </a:p>
          <a:p>
            <a:pPr algn="l"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5.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TUV Safety Certified: </a:t>
            </a:r>
            <a:r>
              <a:rPr lang="en-US" altLang="zh-CN" sz="1600" dirty="0">
                <a:latin typeface="Calibri" panose="020F0502020204030204" charset="0"/>
              </a:rPr>
              <a:t>Built-in safeguards protect your devices against excessive current, over-heating, over-voltage, short-circuit and fire.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38555" y="5367020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5252085"/>
            <a:ext cx="751840" cy="75184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5" y="2364740"/>
            <a:ext cx="2757805" cy="2887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3065" y="1386205"/>
            <a:ext cx="493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5A Super Fast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04636" y="3561846"/>
          <a:ext cx="6442710" cy="2823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Q5001 (TC-035SCP)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Anti-fire ABS+PC, Fire rating V0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USB-A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AC 100-240V, 50/60Hz,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 800mA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DC 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5V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3A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 9V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~2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 12V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~1.5</a:t>
                      </a:r>
                      <a:r>
                        <a:rPr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+mn-lt"/>
                          <a:sym typeface="+mn-ea"/>
                        </a:rPr>
                        <a:t>,5V~4.5A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22.5W(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Max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CCC, CE, RoHs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CN,EU, UK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22240" y="998855"/>
            <a:ext cx="6525260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1. Huawei SCP, FCP, QC3.0 and Samsung AFC fast charging technology, charging power up to 22.5W;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en-US" sz="1600">
                <a:sym typeface="+mn-ea"/>
              </a:rPr>
              <a:t>C</a:t>
            </a:r>
            <a:r>
              <a:rPr sz="1600">
                <a:sym typeface="+mn-ea"/>
              </a:rPr>
              <a:t>ompatible with </a:t>
            </a:r>
            <a:r>
              <a:rPr lang="en-US" sz="1600">
                <a:sym typeface="+mn-ea"/>
              </a:rPr>
              <a:t>most phones and tablets of major brands with universal USB-A interface;</a:t>
            </a:r>
          </a:p>
          <a:p>
            <a:pPr fontAlgn="auto">
              <a:lnSpc>
                <a:spcPct val="100000"/>
              </a:lnSpc>
            </a:pPr>
            <a:r>
              <a:rPr lang="en-US" sz="1600">
                <a:sym typeface="+mn-ea"/>
              </a:rPr>
              <a:t>3.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F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old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able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plug gives it much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small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er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 size, easy to carry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en-US" sz="1600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Built-in protection against over-charging, over-heating and short-circuit will guard the safety of your device.</a:t>
            </a:r>
            <a:endParaRPr lang="en-US" altLang="zh-CN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79" name="内容占位符 78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880745" y="2327275"/>
            <a:ext cx="3442970" cy="2958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5135" y="1081405"/>
            <a:ext cx="4502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36W USB-C + QC 3.0 USB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60186" y="3667891"/>
          <a:ext cx="6436995" cy="308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79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PD5001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Anti-fire ABS+PC</a:t>
                      </a:r>
                      <a:endParaRPr lang="en-US" altLang="zh-CN" sz="1600" dirty="0">
                        <a:sym typeface="+mn-ea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USB-A+USB-C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AC 100-240V ~ 50/60Hz 1.1A Max </a:t>
                      </a:r>
                      <a:endParaRPr lang="zh-CN" sz="160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USB-C </a:t>
                      </a:r>
                      <a:r>
                        <a:rPr lang="en-US" altLang="zh-CN" sz="1600">
                          <a:latin typeface="Calibri" panose="020F0502020204030204" charset="0"/>
                          <a:sym typeface="+mn-ea"/>
                        </a:rPr>
                        <a:t>(PD 2.0):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5V/3A; 9V/2A; 12V/1.5A    18W Max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USB-A (QC 3.0): 5V/3A,9V/2A,12V/1.5A    18W Max</a:t>
                      </a:r>
                      <a:endParaRPr sz="160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lt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sym typeface="+mn-ea"/>
                        </a:rPr>
                        <a:t>Total Power</a:t>
                      </a:r>
                      <a:endParaRPr lang="en-US" altLang="zh-CN" sz="1600" kern="1200" dirty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36W(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Plug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US,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cs typeface="+mn-lt"/>
                          <a:sym typeface="+mn-ea"/>
                        </a:rPr>
                        <a:t>CE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FCC</a:t>
                      </a:r>
                      <a:r>
                        <a:rPr lang="zh-CN" altLang="en-US" sz="1600">
                          <a:cs typeface="+mn-lt"/>
                          <a:sym typeface="+mn-ea"/>
                        </a:rPr>
                        <a:t>、</a:t>
                      </a:r>
                      <a:r>
                        <a:rPr lang="en-US" altLang="zh-CN" sz="1600">
                          <a:cs typeface="+mn-lt"/>
                          <a:sym typeface="+mn-ea"/>
                        </a:rPr>
                        <a:t>ROHS</a:t>
                      </a:r>
                      <a:endParaRPr lang="en-US" altLang="zh-CN" sz="1600" kern="120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149215" y="800735"/>
            <a:ext cx="6962775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The 2-port charger with total power of 36W, supports charging 2 devices simultaneously</a:t>
            </a:r>
            <a:r>
              <a:rPr lang="zh-CN" altLang="en-US" sz="1600" dirty="0">
                <a:latin typeface="Calibri" panose="020F0502020204030204" charset="0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2.</a:t>
            </a:r>
            <a:r>
              <a:rPr lang="en-US" sz="1600">
                <a:sym typeface="+mn-ea"/>
              </a:rPr>
              <a:t>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The USB-C port is equipped with power delivery(PD) technology, capable of charging USB-C compatible devices at up to 18W</a:t>
            </a:r>
            <a:r>
              <a:rPr lang="en-US" sz="1600">
                <a:sym typeface="+mn-ea"/>
              </a:rPr>
              <a:t>;</a:t>
            </a:r>
          </a:p>
          <a:p>
            <a:pPr fontAlgn="auto">
              <a:lnSpc>
                <a:spcPct val="150000"/>
              </a:lnSpc>
            </a:pPr>
            <a:r>
              <a:rPr lang="en-US" sz="1600">
                <a:sym typeface="+mn-ea"/>
              </a:rPr>
              <a:t>3. </a:t>
            </a:r>
            <a:r>
              <a:rPr sz="1600">
                <a:sym typeface="+mn-ea"/>
              </a:rPr>
              <a:t>QC3.0 fast charging technology, charging power up to 18W</a:t>
            </a:r>
            <a:r>
              <a:rPr lang="en-US" sz="1600">
                <a:sym typeface="+mn-ea"/>
              </a:rPr>
              <a:t>;</a:t>
            </a:r>
          </a:p>
          <a:p>
            <a:pPr fontAlgn="auto">
              <a:lnSpc>
                <a:spcPct val="150000"/>
              </a:lnSpc>
            </a:pPr>
            <a:r>
              <a:rPr lang="en-US" sz="1600">
                <a:sym typeface="+mn-ea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zh-CN" altLang="en-US" sz="1600">
                <a:sym typeface="+mn-ea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5. </a:t>
            </a:r>
            <a:r>
              <a:rPr lang="zh-CN" altLang="en-US" sz="1600">
                <a:sym typeface="+mn-ea"/>
              </a:rPr>
              <a:t>Exquisite and small, easy to carry, travel without burden</a:t>
            </a:r>
            <a:r>
              <a:rPr lang="en-US" altLang="zh-CN" sz="1600"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  <a:sym typeface="+mn-ea"/>
            </a:endParaRPr>
          </a:p>
        </p:txBody>
      </p:sp>
      <p:pic>
        <p:nvPicPr>
          <p:cNvPr id="27" name="内容占位符 26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717550" y="2560320"/>
            <a:ext cx="3155950" cy="3011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0530" y="1290955"/>
            <a:ext cx="495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72W 4-Port Desktop Charger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1801" y="3299591"/>
          <a:ext cx="6442710" cy="2934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89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PD72-1C3U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1xUSB-C (PD)+ 3xUSB-A</a:t>
                      </a:r>
                      <a:endParaRPr lang="en-US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AC 100V-240V 50/60Hz 1.5A 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USB-C</a:t>
                      </a: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: 5V-3A,9V-3A,12V-3A,15V-3A,20V-3A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USB-A*3: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Total </a:t>
                      </a: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5V-2.4A(Max) (2.4A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Max Each</a:t>
                      </a: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)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Total: 72W(Max)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Certifications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UL, USB-IF,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</a:t>
                      </a:r>
                      <a:r>
                        <a:rPr lang="zh-CN" altLang="en-US" sz="1600" dirty="0">
                          <a:latin typeface="Calibri" panose="020F0502020204030204" charset="0"/>
                          <a:sym typeface="+mn-ea"/>
                        </a:rPr>
                        <a:t>FCC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, </a:t>
                      </a:r>
                      <a:r>
                        <a:rPr lang="zh-CN" altLang="en-US" sz="1600" dirty="0">
                          <a:latin typeface="Calibri" panose="020F0502020204030204" charset="0"/>
                          <a:sym typeface="+mn-ea"/>
                        </a:rPr>
                        <a:t>R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o</a:t>
                      </a:r>
                      <a:r>
                        <a:rPr lang="zh-CN" altLang="en-US" sz="1600" dirty="0">
                          <a:latin typeface="Calibri" panose="020F0502020204030204" charset="0"/>
                          <a:sym typeface="+mn-ea"/>
                        </a:rPr>
                        <a:t>HS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, VI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Plug Available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US, UK, EU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388610" y="800735"/>
            <a:ext cx="6801485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</a:rPr>
              <a:t>1.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The USB-C port with PD technology, capable of charging your Macbook at full speed and other USB-C compatible devices at up to 60W(max.);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The USB-C is certified USB-IF and UL(</a:t>
            </a:r>
            <a:r>
              <a:rPr lang="en-US" altLang="zh-CN" sz="1600" dirty="0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USB-IF TID:1600067, UL E472287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);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4 Ports pump out 72W of total power, enabling simultaneous multi-device charging. </a:t>
            </a:r>
            <a:endParaRPr lang="en-US" altLang="zh-CN" sz="1600" dirty="0"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  <a:endParaRPr lang="en-US" sz="1600" dirty="0">
              <a:latin typeface="Calibri" panose="020F050202020403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155" y="2241857"/>
            <a:ext cx="3864914" cy="316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245" y="1081405"/>
            <a:ext cx="5283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QC 3.0 6-Port Charing Station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60821" y="2745871"/>
          <a:ext cx="6442710" cy="342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2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ea typeface="+mn-ea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sym typeface="+mn-ea"/>
                        </a:rPr>
                        <a:t>  Q3008</a:t>
                      </a:r>
                      <a:endParaRPr lang="en-US" altLang="zh-CN" sz="1600" b="0" kern="1200" dirty="0">
                        <a:solidFill>
                          <a:schemeClr val="dk1"/>
                        </a:solidFill>
                        <a:ea typeface="+mn-ea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Anti-fire ABS + PC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Interface</a:t>
                      </a:r>
                      <a:endParaRPr lang="en-US" altLang="zh-CN" sz="16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6*USB,1*DC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Input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AC 100V~240V, 50-60Hz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ym typeface="+mn-ea"/>
                        </a:rPr>
                        <a:t>Output</a:t>
                      </a:r>
                      <a:endParaRPr lang="en-US" altLang="zh-CN" sz="1600" kern="1200" dirty="0"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QC3.0: 5V/3A, 9V/2A, 12V/1.5A，18W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Another 5 USB Port Output: DC5V 9A,45W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DC: 5V 9A,45W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cs typeface="+mn-cs"/>
                          <a:sym typeface="+mn-ea"/>
                        </a:rPr>
                        <a:t>Product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ea typeface="+mn-ea"/>
                          <a:sym typeface="+mn-ea"/>
                        </a:rPr>
                        <a:t>160*122*70mm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ea typeface="+mn-ea"/>
                          <a:sym typeface="+mn-ea"/>
                        </a:rPr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34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sym typeface="+mn-ea"/>
                        </a:rPr>
                        <a:t>Power Charging Cable Length: 1.5m;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sym typeface="+mn-ea"/>
                        </a:rPr>
                        <a:t>USB Cable Length: 175mm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183505" y="800735"/>
            <a:ext cx="696277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r>
              <a:rPr lang="en-US" altLang="zh-CN" sz="1600" dirty="0">
                <a:latin typeface="Calibri" panose="020F0502020204030204" charset="0"/>
              </a:rPr>
              <a:t>1. 6 port charging station come with 6 short cables, which allows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you to charge six devices simultaneously;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2. Charging speed is 4 times as fast as normal charger with a QC3.0 port;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3. Charging Station is compatible with most of USB devices;</a:t>
            </a: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4.  Removable transparent holder design, easy to install and carry.</a:t>
            </a:r>
          </a:p>
          <a:p>
            <a:endParaRPr lang="en-US" altLang="zh-CN" sz="1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+mn-ea"/>
              <a:sym typeface="+mn-ea"/>
            </a:endParaRPr>
          </a:p>
          <a:p>
            <a:pPr algn="l"/>
            <a:endParaRPr lang="en-US" altLang="zh-CN" sz="1200" dirty="0">
              <a:latin typeface="Calibri" panose="020F0502020204030204" charset="0"/>
              <a:sym typeface="+mn-ea"/>
            </a:endParaRPr>
          </a:p>
        </p:txBody>
      </p:sp>
      <p:pic>
        <p:nvPicPr>
          <p:cNvPr id="88470" name="图片 28" descr="00704--(4)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5135" y="4616450"/>
            <a:ext cx="4206240" cy="1088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750" y="1945005"/>
            <a:ext cx="2685415" cy="26854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106805"/>
            <a:ext cx="5220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QC3.0 + PD18W Car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563870" y="1022985"/>
            <a:ext cx="677799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1600">
              <a:latin typeface="Calibri" panose="020F0502020204030204" charset="0"/>
              <a:cs typeface="Calibri" panose="020F0502020204030204" charset="0"/>
            </a:endParaRP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1.</a:t>
            </a:r>
            <a:r>
              <a:rPr sz="16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sz="1600">
                <a:latin typeface="Calibri" panose="020F0502020204030204" charset="0"/>
                <a:cs typeface="Calibri" panose="020F0502020204030204" charset="0"/>
                <a:sym typeface="+mn-ea"/>
              </a:rPr>
              <a:t>eatures both </a:t>
            </a:r>
            <a:r>
              <a:rPr 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Q</a:t>
            </a:r>
            <a:r>
              <a:rPr sz="1600">
                <a:latin typeface="Calibri" panose="020F0502020204030204" charset="0"/>
                <a:cs typeface="Calibri" panose="020F0502020204030204" charset="0"/>
                <a:sym typeface="+mn-ea"/>
              </a:rPr>
              <a:t>uick </a:t>
            </a:r>
            <a:r>
              <a:rPr 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C</a:t>
            </a:r>
            <a:r>
              <a:rPr sz="1600">
                <a:latin typeface="Calibri" panose="020F0502020204030204" charset="0"/>
                <a:cs typeface="Calibri" panose="020F0502020204030204" charset="0"/>
                <a:sym typeface="+mn-ea"/>
              </a:rPr>
              <a:t>harge 3.0 and USB-C charging ports  in one charger. 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2. </a:t>
            </a:r>
            <a:r>
              <a:rPr sz="1600">
                <a:latin typeface="Calibri" panose="020F0502020204030204" charset="0"/>
                <a:cs typeface="Calibri" panose="020F0502020204030204" charset="0"/>
                <a:sym typeface="+mn-ea"/>
              </a:rPr>
              <a:t>Two ports work simultaneously with powerful total output up to 36W.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It will 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Intelligent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ly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 distribut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e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 current while charging multiple digital products；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.Small 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size makes it easy to carry.</a:t>
            </a:r>
            <a:endParaRPr lang="en-US" sz="1600" dirty="0">
              <a:latin typeface="Calibri" panose="020F050202020403020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63870" y="3145790"/>
          <a:ext cx="6233795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TC0005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USB-A, USB-C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DC 12V-24V</a:t>
                      </a:r>
                      <a:endParaRPr lang="zh-CN" altLang="en-US" sz="1600" b="0" i="0" u="none" strike="noStrike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3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Type-C：5V-3A,9V-2A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, 12V-1.5A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QC 3.0：3.6-6V/2A,6-9V/2A,9-12V/1.5A</a:t>
                      </a:r>
                      <a:endParaRPr lang="zh-CN" altLang="en-US" sz="1600" b="0" i="0" u="none" strike="noStrike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Certifications</a:t>
                      </a:r>
                      <a:endParaRPr lang="zh-CN" altLang="en-US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CE, FCC, Ro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H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s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, ETL, RCM, EMC, </a:t>
                      </a:r>
                      <a:r>
                        <a:rPr lang="en-US" altLang="zh-CN" sz="1600" dirty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  <a:sym typeface="+mn-ea"/>
                        </a:rPr>
                        <a:t>Qualcomm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® Quick Charge</a:t>
                      </a: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™ 3.0</a:t>
                      </a:r>
                      <a:endParaRPr lang="en-US" altLang="zh-CN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3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Available 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040" y="1934845"/>
            <a:ext cx="3738880" cy="299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3110" y="1173480"/>
            <a:ext cx="43980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Dual PD 36W </a:t>
            </a: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4980305" y="725170"/>
            <a:ext cx="6898005" cy="2261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1. Dual Charging: Twin USB-C PD ports allow you to charge two devices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simultaneously</a:t>
            </a:r>
            <a:r>
              <a:rPr lang="zh-CN" alt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；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2. Highly Efficient: 18W output from each port boosts charging speed and the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total power up to 36W</a:t>
            </a:r>
            <a:r>
              <a:rPr lang="zh-CN" alt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；</a:t>
            </a: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</a:p>
          <a:p>
            <a:pPr marL="0" marR="0" algn="l" defTabSz="9144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1400">
                <a:latin typeface="Calibri" panose="020F0502020204030204" charset="0"/>
                <a:cs typeface="Calibri" panose="020F0502020204030204" charset="0"/>
                <a:sym typeface="+mn-ea"/>
              </a:rPr>
              <a:t>3. Universal Compatibility: Compatible with almost devices with USB-C port.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80305" y="3307671"/>
          <a:ext cx="7098030" cy="32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TC000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Interface</a:t>
                      </a:r>
                      <a:endParaRPr lang="en-US" altLang="zh-CN" sz="1600" b="0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USB-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, USB-C</a:t>
                      </a:r>
                      <a:endParaRPr lang="zh-CN" altLang="en-US" sz="1600" b="0" i="0" u="none" strike="noStrike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DC 12V-24V</a:t>
                      </a:r>
                      <a:endParaRPr lang="zh-CN" altLang="en-US" sz="1600" b="0" i="0" u="none" strike="noStrike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kern="1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5V=2.4A,9V=2A,12V=1.5A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5V=2.4A,9V=2A,12V=1.5A</a:t>
                      </a:r>
                      <a:endParaRPr lang="zh-CN" altLang="en-US" sz="1600" b="0" i="0" u="none" strike="noStrike" kern="120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Certifications</a:t>
                      </a:r>
                      <a:endParaRPr lang="zh-CN" altLang="en-US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FCC,CE, RoHS</a:t>
                      </a:r>
                      <a:endParaRPr lang="zh-CN" altLang="en-US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Protocol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PD3.0,QC3.0, QC2.0,Apple-2.4A</a:t>
                      </a:r>
                      <a:endParaRPr lang="zh-CN" altLang="en-US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Zinc Alloy</a:t>
                      </a:r>
                      <a:endParaRPr lang="en-US" altLang="zh-CN" sz="1600" b="0" i="0" u="none" strike="noStrike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Available 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389505"/>
            <a:ext cx="2701290" cy="32505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8695" y="5704840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5" y="5589905"/>
            <a:ext cx="751840" cy="751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108710"/>
            <a:ext cx="5050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Fast Wireless Charging Pad</a:t>
            </a:r>
          </a:p>
        </p:txBody>
      </p:sp>
      <p:sp>
        <p:nvSpPr>
          <p:cNvPr id="5" name="矩形 4"/>
          <p:cNvSpPr/>
          <p:nvPr/>
        </p:nvSpPr>
        <p:spPr>
          <a:xfrm>
            <a:off x="5410131" y="849085"/>
            <a:ext cx="656653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Qi certified products;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A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nti-slip silicone mat will protect your device from slipping off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en-US" altLang="zh-CN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en-US" sz="1600" dirty="0">
                <a:latin typeface="Calibri" panose="020F0502020204030204" charset="0"/>
                <a:sym typeface="+mn-ea"/>
              </a:rPr>
              <a:t> </a:t>
            </a:r>
            <a:r>
              <a:rPr sz="1600" dirty="0">
                <a:latin typeface="Calibri" panose="020F0502020204030204" charset="0"/>
                <a:sym typeface="+mn-ea"/>
              </a:rPr>
              <a:t>It supports three charging modes of 10W/7.5w/5W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2303" y="3605412"/>
          <a:ext cx="6442710" cy="285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2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T526-S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Anti-fire ABS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5V/2A, 9V/1.8A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10W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(Compatible with 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87*87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*9mm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Qi,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RoHS, FCC,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5778" name="Picture 2" descr="C:\Users\lgt\AppData\Roaming\Tencent\Users\64677149\QQ\WinTemp\RichOle\SLNA~[QQGGPP)N%Y`AEIZV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188" y="2043954"/>
            <a:ext cx="3068386" cy="3463962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301115" y="5507990"/>
            <a:ext cx="4782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Best seller at physical stores</a:t>
            </a:r>
            <a:endParaRPr lang="en-US" altLang="zh-CN" sz="2400" dirty="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205" y="5507990"/>
            <a:ext cx="549910" cy="5499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185" y="1113790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14W Foldable Solar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039360" y="630555"/>
            <a:ext cx="7150735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1. High efficiency solar charger with energy conversion rate up to 24%;</a:t>
            </a:r>
            <a:endParaRPr lang="en-US" altLang="zh-CN" sz="1600" dirty="0">
              <a:latin typeface="Calibri" panose="020F050202020403020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The USB port can provide charging current up to 2.4A Max under direct sunlight</a:t>
            </a:r>
            <a:r>
              <a:rPr lang="en-US" altLang="zh-CN" sz="160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Lucida Sans" panose="020B0602030504020204" pitchFamily="34" charset="0"/>
                <a:sym typeface="+mn-ea"/>
              </a:rPr>
              <a:t>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3.Works for most USB devices such as smartphones, tablets, power banks and more；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4.Says goodbye to power sockets and embrace the power of the sun! Energy-saving and environmentally friendly;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5.Constructed with four solar panels with waterproof nylon, this solar charger offers weather-resistant outdoor durability.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ea typeface="+mj-ea"/>
              <a:cs typeface="+mj-cs"/>
            </a:endParaRPr>
          </a:p>
        </p:txBody>
      </p:sp>
      <p:pic>
        <p:nvPicPr>
          <p:cNvPr id="16" name="Picture 1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7385" y="2244725"/>
            <a:ext cx="3415030" cy="315849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29530" y="3893820"/>
          <a:ext cx="6872605" cy="281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SC004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Waterproof  Nylon +Sunpower Solar Panel</a:t>
                      </a:r>
                      <a:endParaRPr lang="en-US" altLang="zh-CN" sz="1600" b="0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atin typeface="Calibri" panose="020F0502020204030204" charset="0"/>
                          <a:sym typeface="+mn-ea"/>
                        </a:rPr>
                        <a:t>1*USB-A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5V-2.4A (Max)</a:t>
                      </a: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 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Total Power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14W(Max)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ea typeface="+mj-ea"/>
                          <a:cs typeface="+mj-cs"/>
                          <a:sym typeface="+mn-ea"/>
                        </a:rPr>
                        <a:t>Energy Conversion Rate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21-24%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Product Size (Opened Size)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660 * 148 * 31mm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Product Size (Closed Size)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148 * 153 * 54mm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74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Certifications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 &amp;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330" y="1371600"/>
            <a:ext cx="4914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ctr">
              <a:buClrTx/>
              <a:buSzTx/>
              <a:buFontTx/>
            </a:pPr>
            <a:r>
              <a:rPr lang="en-US" altLang="zh-CN" sz="2800" b="1" dirty="0">
                <a:sym typeface="+mn-ea"/>
              </a:rPr>
              <a:t>19W Foldable Solar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441950" y="992505"/>
            <a:ext cx="656653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+mn-ea"/>
                <a:cs typeface="+mn-ea"/>
              </a:rPr>
              <a:t>Features</a:t>
            </a:r>
          </a:p>
          <a:p>
            <a:r>
              <a:rPr lang="en-US" sz="16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en-US" sz="16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Two USB ports provide enough power and allow to charge two devices simultaneously;</a:t>
            </a:r>
          </a:p>
          <a:p>
            <a:r>
              <a:rPr lang="en-US" sz="16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400" b="1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 </a:t>
            </a:r>
            <a:r>
              <a:rPr lang="en-US" sz="16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1/3 lighter than the same power of solar silicon. The total power increased by 1/3 in comparison with the same solar panel size;</a:t>
            </a:r>
          </a:p>
          <a:p>
            <a:r>
              <a:rPr lang="en-US" sz="16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3. PET portable folding solar plate is perfect choice for outdoor activities.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75910" y="3080385"/>
          <a:ext cx="6223635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5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SC001 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Material </a:t>
                      </a:r>
                      <a:endParaRPr lang="en-US" altLang="zh-CN" sz="1600" b="0" i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Polyester canvas +Sunpower Solar Panel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Interface </a:t>
                      </a:r>
                      <a:endParaRPr lang="en-US" altLang="zh-CN" sz="1600" b="0" i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2 x USB A port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5V/2.4A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Total Power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19W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Opened Size</a:t>
                      </a:r>
                      <a:endParaRPr lang="en-US" altLang="zh-CN" sz="1600" b="0" i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530 x 260mm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Closed Size</a:t>
                      </a:r>
                      <a:endParaRPr lang="en-US" altLang="zh-CN" sz="1600" b="0" i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260 x 160 x 17mm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i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PSE,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354330" y="2931160"/>
            <a:ext cx="4013835" cy="314769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037590"/>
            <a:ext cx="4331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22W Foldable Solar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4832985" y="892810"/>
            <a:ext cx="7357110" cy="26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pPr>
              <a:lnSpc>
                <a:spcPct val="10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E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nergy conversion rate up to 24%, and two individual USB ports will intelligently detect and charge two USB devices simultaneously；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 fontAlgn="ctr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2.Built-in EVA construction, along with PET + TPT material, this solar charger is weather-proof, and ultraviolet-proof；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 fontAlgn="ctr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3.Premium material makes the solar charger not easy to break off, splash-resistant, anti-scratch, durable for long-term use;</a:t>
            </a:r>
          </a:p>
          <a:p>
            <a:pPr algn="l" fontAlgn="ctr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4.Pockets can hold gadgets, 2 carabiners help you attach the solar charger to backpack easily. The solar charger can be folded as a briefcase for easy carry everywhere.</a:t>
            </a:r>
            <a:endParaRPr lang="en-US" sz="1600" dirty="0">
              <a:latin typeface="+mn-ea"/>
              <a:cs typeface="+mn-ea"/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409575" y="2176145"/>
            <a:ext cx="3914775" cy="3330575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29200" y="3590925"/>
          <a:ext cx="6964045" cy="311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7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2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SC005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PET Solar Panels+Built-in EVA+Solar Cell+TPT+Waterproof Cloth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2*USB-A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USB1: 5V/2.1A(Max)</a:t>
                      </a:r>
                      <a:endParaRPr lang="en-US" altLang="zh-CN" sz="1600" kern="1200" dirty="0">
                        <a:latin typeface="Calibri" panose="020F0502020204030204" charset="0"/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USB2: 5V/2.4A(Max)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Total Power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22W(Max) 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ea typeface="+mj-ea"/>
                          <a:cs typeface="+mj-cs"/>
                          <a:sym typeface="+mn-ea"/>
                        </a:rPr>
                        <a:t>Energy Conversion Rate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21-24%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Product Size (Opened Size)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245x160x30mm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Product Size (Closed Size)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820x245x3mm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Certifications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095" y="123253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80W Foldable Solar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464175" y="725170"/>
            <a:ext cx="6566535" cy="298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zh-CN" altLang="en-US" sz="1600" dirty="0">
              <a:solidFill>
                <a:schemeClr val="dk1"/>
              </a:solidFill>
              <a:latin typeface="Calibri" panose="020F0502020204030204" charset="0"/>
            </a:endParaRPr>
          </a:p>
          <a:p>
            <a:pPr algn="l" fontAlgn="ctr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solidFill>
                  <a:schemeClr val="dk1"/>
                </a:solidFill>
                <a:latin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80W Easy-taking and folding Solar Charger;</a:t>
            </a:r>
          </a:p>
          <a:p>
            <a:pPr algn="l" fontAlgn="ctr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PD &amp; QC 3.0 Fast Charging with Triple-USB Ports;</a:t>
            </a:r>
          </a:p>
          <a:p>
            <a:pPr algn="l" fontAlgn="ctr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Make from IP×4 Extra-Wateproof;</a:t>
            </a:r>
          </a:p>
          <a:p>
            <a:pPr algn="l" fontAlgn="ctr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Perfect for outdoor activities, such as camping, cycling,biking.</a:t>
            </a:r>
          </a:p>
          <a:p>
            <a:pPr>
              <a:defRPr sz="16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defRPr sz="16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dk1"/>
              </a:solidFill>
              <a:latin typeface="Calibri" panose="020F050202020403020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4175" y="3020060"/>
          <a:ext cx="6367145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9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SC007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1 x DC， 1 x USB-C，2 x USB-A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Energy Conversion Rate</a:t>
                      </a:r>
                      <a:endParaRPr lang="en-US" altLang="zh-CN" sz="1600" b="0" i="0" kern="1200" dirty="0"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20%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Output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DC: 12-18V/4.44A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USB-C: PD30W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USB-A1: QC3.0 18W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USB-A2: 5V-2.4A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Folded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</a:rPr>
                        <a:t>410mm x 360mm x 2.7mm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Unfolded 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1580mmx410mmx 4.6mm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PET Solar Panels+Built-in EVA+Solar Cell+TPT+Waterproof Cloth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kern="1200" dirty="0">
                          <a:latin typeface="Calibri" panose="020F0502020204030204" charset="0"/>
                          <a:cs typeface="+mn-cs"/>
                        </a:rPr>
                        <a:t>Certifications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95" y="2816860"/>
            <a:ext cx="4087495" cy="24536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494384"/>
            <a:ext cx="3359020" cy="1555102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46710" y="3056890"/>
            <a:ext cx="264096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32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Power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8600" y="1045210"/>
            <a:ext cx="43103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10000mAh PD+QC 18W Power Bank</a:t>
            </a:r>
          </a:p>
        </p:txBody>
      </p:sp>
      <p:sp>
        <p:nvSpPr>
          <p:cNvPr id="5" name="矩形 4"/>
          <p:cNvSpPr/>
          <p:nvPr/>
        </p:nvSpPr>
        <p:spPr>
          <a:xfrm>
            <a:off x="4321810" y="725170"/>
            <a:ext cx="7920355" cy="236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sz="1600">
                <a:sym typeface="+mn-ea"/>
              </a:rPr>
              <a:t>Type-</a:t>
            </a:r>
            <a:r>
              <a:rPr lang="en-US" sz="1600">
                <a:sym typeface="+mn-ea"/>
              </a:rPr>
              <a:t>C</a:t>
            </a:r>
            <a:r>
              <a:rPr sz="1600">
                <a:sym typeface="+mn-ea"/>
              </a:rPr>
              <a:t> interface supports two-way fast charging, with power up to 18W</a:t>
            </a:r>
            <a:r>
              <a:rPr lang="en-US" altLang="zh-CN" sz="1600">
                <a:latin typeface="Calibri" panose="020F0502020204030204" charset="0"/>
                <a:sym typeface="+mn-ea"/>
              </a:rPr>
              <a:t>;</a:t>
            </a:r>
            <a:endParaRPr lang="zh-CN" altLang="en-US" sz="160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>
                <a:latin typeface="Calibri" panose="020F0502020204030204" charset="0"/>
                <a:sym typeface="+mn-ea"/>
              </a:rPr>
              <a:t>2. </a:t>
            </a:r>
            <a:r>
              <a:rPr sz="1600">
                <a:sym typeface="+mn-ea"/>
              </a:rPr>
              <a:t>Support PD3.0+QC3.0 fast charging, </a:t>
            </a:r>
            <a:r>
              <a:rPr lang="en-US" sz="1600">
                <a:sym typeface="+mn-ea"/>
              </a:rPr>
              <a:t>can intelligently fast charge two devices simultaneously</a:t>
            </a:r>
            <a:r>
              <a:rPr lang="en-US" altLang="zh-CN" sz="1600">
                <a:sym typeface="+mn-ea"/>
              </a:rPr>
              <a:t>;</a:t>
            </a:r>
            <a:endParaRPr lang="zh-CN" altLang="en-US" sz="1600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>
                <a:latin typeface="Calibri" panose="020F0502020204030204" charset="0"/>
                <a:sym typeface="+mn-ea"/>
              </a:rPr>
              <a:t>3. </a:t>
            </a:r>
            <a:r>
              <a:rPr sz="1600">
                <a:sym typeface="+mn-ea"/>
              </a:rPr>
              <a:t>10000mAh large capacity can charge iPhone </a:t>
            </a:r>
            <a:r>
              <a:rPr lang="en-US" sz="1600">
                <a:sym typeface="+mn-ea"/>
              </a:rPr>
              <a:t>11 </a:t>
            </a:r>
            <a:r>
              <a:rPr sz="1600">
                <a:sym typeface="+mn-ea"/>
              </a:rPr>
              <a:t>twice </a:t>
            </a:r>
            <a:r>
              <a:rPr lang="en-US" sz="1600">
                <a:sym typeface="+mn-ea"/>
              </a:rPr>
              <a:t>or</a:t>
            </a:r>
            <a:r>
              <a:rPr sz="1600">
                <a:sym typeface="+mn-ea"/>
              </a:rPr>
              <a:t> Samsung Galaxy S10+ twice</a:t>
            </a:r>
            <a:r>
              <a:rPr lang="en-US" sz="1600">
                <a:sym typeface="+mn-ea"/>
              </a:rPr>
              <a:t>;</a:t>
            </a:r>
            <a:endParaRPr sz="1600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>
                <a:latin typeface="Calibri" panose="020F0502020204030204" charset="0"/>
                <a:sym typeface="+mn-ea"/>
              </a:rPr>
              <a:t>4. S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mooth body with premium material makes it</a:t>
            </a:r>
            <a:r>
              <a:rPr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 easier to hold in one hand, exquisite, more resistant to abrasion and scratch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;</a:t>
            </a:r>
          </a:p>
          <a:p>
            <a:pPr fontAlgn="auto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5.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, meet the civil aviation carrying standards, can be safely carried on the aircraft. 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30090" y="3379470"/>
          <a:ext cx="7503795" cy="3342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  Model</a:t>
                      </a:r>
                      <a:endParaRPr lang="en-US" altLang="zh-CN" sz="1600" b="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</a:rPr>
                        <a:t>  B627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  Material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Anti-fire ABS + PC</a:t>
                      </a:r>
                      <a:endParaRPr lang="en-US" altLang="zh-CN" sz="1600" b="0" kern="1200" dirty="0">
                        <a:solidFill>
                          <a:schemeClr val="dk1"/>
                        </a:solidFill>
                        <a:latin typeface="Calibri" panose="020F0502020204030204" charset="0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Type-C, USB-A, Micro USB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Capacity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10000mAh/37Wh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Input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Micro USB: DC5V/2A 9V/2A   Type-C: DC5V/3A 9V/2A 12V/1.5A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Type-C: DC5V/3A 9V/2A 12V/1.5A</a:t>
                      </a:r>
                    </a:p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USB-A:DC5V/3A  9V/2A 12/1.5A </a:t>
                      </a:r>
                    </a:p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Total Power: 18W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Available Color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Black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Product Size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135*67*13mm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Certifications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FCC, CE, RoHS, PSE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357505" y="2619375"/>
            <a:ext cx="33718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5270" y="1245870"/>
            <a:ext cx="4787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20000mAh PD45W Power Bank</a:t>
            </a:r>
          </a:p>
        </p:txBody>
      </p:sp>
      <p:sp>
        <p:nvSpPr>
          <p:cNvPr id="5" name="矩形 4"/>
          <p:cNvSpPr/>
          <p:nvPr/>
        </p:nvSpPr>
        <p:spPr>
          <a:xfrm>
            <a:off x="5106670" y="800735"/>
            <a:ext cx="688784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The built-in USB-C port with Power Delivery technology allows you to fast charge your computers at up to 45W</a:t>
            </a:r>
            <a:r>
              <a:rPr lang="en-US" altLang="zh-CN" sz="1600">
                <a:latin typeface="Calibri" panose="020F0502020204030204" charset="0"/>
                <a:sym typeface="+mn-ea"/>
              </a:rPr>
              <a:t>;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>
                <a:latin typeface="Calibri" panose="020F0502020204030204" charset="0"/>
                <a:sym typeface="+mn-ea"/>
              </a:rPr>
              <a:t>2. 20000mAh huge capacity can charge iPhone 11 for 3 times;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sz="1600">
                <a:latin typeface="Calibri" panose="020F0502020204030204" charset="0"/>
              </a:rPr>
              <a:t>It can </a:t>
            </a:r>
            <a:r>
              <a:rPr lang="en-US" sz="1600">
                <a:latin typeface="Calibri" panose="020F0502020204030204" charset="0"/>
              </a:rPr>
              <a:t>fast </a:t>
            </a:r>
            <a:r>
              <a:rPr sz="1600">
                <a:latin typeface="Calibri" panose="020F0502020204030204" charset="0"/>
              </a:rPr>
              <a:t>charge </a:t>
            </a:r>
            <a:r>
              <a:rPr lang="en-US" sz="1600">
                <a:latin typeface="Calibri" panose="020F0502020204030204" charset="0"/>
              </a:rPr>
              <a:t>USB-A</a:t>
            </a:r>
            <a:r>
              <a:rPr sz="1600">
                <a:latin typeface="Calibri" panose="020F0502020204030204" charset="0"/>
              </a:rPr>
              <a:t> and </a:t>
            </a:r>
            <a:r>
              <a:rPr lang="en-US" sz="1600">
                <a:latin typeface="Calibri" panose="020F0502020204030204" charset="0"/>
              </a:rPr>
              <a:t>USB-C</a:t>
            </a:r>
            <a:r>
              <a:rPr sz="1600">
                <a:latin typeface="Calibri" panose="020F0502020204030204" charset="0"/>
              </a:rPr>
              <a:t> devices at the same time</a:t>
            </a:r>
            <a:r>
              <a:rPr lang="en-US" altLang="zh-CN" sz="1600">
                <a:latin typeface="Calibri" panose="020F0502020204030204" charset="0"/>
                <a:sym typeface="+mn-ea"/>
              </a:rPr>
              <a:t>;</a:t>
            </a:r>
            <a:endParaRPr lang="zh-CN" altLang="en-US" sz="1600">
              <a:latin typeface="Calibri" panose="020F050202020403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>
                <a:latin typeface="Calibri" panose="020F0502020204030204" charset="0"/>
                <a:sym typeface="+mn-ea"/>
              </a:rPr>
              <a:t>4.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, meet the civil aviation carrying standards, can be safely carried on the aircraft.</a:t>
            </a:r>
            <a:endParaRPr lang="zh-CN" altLang="en-US" sz="1600">
              <a:latin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82845" y="3128010"/>
          <a:ext cx="7136130" cy="363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2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  Model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 B626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sym typeface="+mn-ea"/>
                        </a:rPr>
                        <a:t>  Material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sym typeface="+mn-ea"/>
                        </a:rPr>
                        <a:t> Anti-fire ABS + PC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Micro USB, Type C, 2*USB-A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Capacity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20000mAh/72Wh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Input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Micro USB: DC 5V/2A</a:t>
                      </a: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；</a:t>
                      </a: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Type C(PD 2.0): DC 5V/3A, 9V/2A, 15V/2A, 20V/1.5A  30W(Max)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USB-A: DC 5V/2.4A(</a:t>
                      </a: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Single</a:t>
                      </a: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) DC 5V/3.4A(</a:t>
                      </a: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Total</a:t>
                      </a: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) </a:t>
                      </a:r>
                    </a:p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Type C(PD 2.0): DC 5V/3A, 9V/3A, 12V/3A, 15V/3A, 20V/2.25A 45W(</a:t>
                      </a: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Max</a:t>
                      </a:r>
                      <a:r>
                        <a:rPr lang="zh-CN" altLang="en-US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Available Color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Black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Product Size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80*22*185mm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Protocol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USB-A Port: Apple-2.4A;  Type C Port: PD 2.0 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Certifications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FCC, </a:t>
                      </a:r>
                      <a:r>
                        <a:rPr lang="en-US" altLang="zh-CN" sz="14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RoHS, TUV</a:t>
                      </a:r>
                      <a:endParaRPr lang="en-US" altLang="zh-CN" sz="1400" kern="1200" dirty="0" err="1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r="-1357"/>
          <a:stretch>
            <a:fillRect/>
          </a:stretch>
        </p:blipFill>
        <p:spPr>
          <a:xfrm>
            <a:off x="586740" y="2430145"/>
            <a:ext cx="4124960" cy="290576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-15875"/>
            <a:ext cx="12138660" cy="68954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494384"/>
            <a:ext cx="3359020" cy="1555102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86690" y="2840990"/>
            <a:ext cx="2985135" cy="86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High Definition Adapter &amp; Cable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095" y="1388110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186680" y="923290"/>
            <a:ext cx="711073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1. Gold-plated connector</a:t>
            </a:r>
            <a:r>
              <a:rPr lang="en-US" altLang="zh-CN" sz="1600" dirty="0">
                <a:sym typeface="+mn-ea"/>
              </a:rPr>
              <a:t>, it</a:t>
            </a:r>
            <a:r>
              <a:rPr lang="zh-CN" altLang="en-US" sz="1600" dirty="0">
                <a:sym typeface="+mn-ea"/>
              </a:rPr>
              <a:t> supports the resolution </a:t>
            </a:r>
            <a:r>
              <a:rPr lang="en-US" altLang="zh-CN" sz="1600" dirty="0">
                <a:sym typeface="+mn-ea"/>
              </a:rPr>
              <a:t>up to</a:t>
            </a:r>
            <a:r>
              <a:rPr lang="zh-CN" altLang="en-US" sz="1600" dirty="0">
                <a:sym typeface="+mn-ea"/>
              </a:rPr>
              <a:t> 4K (3840x2160) </a:t>
            </a:r>
            <a:r>
              <a:rPr lang="en-US" altLang="zh-CN" sz="1600" dirty="0">
                <a:sym typeface="+mn-ea"/>
              </a:rPr>
              <a:t>at </a:t>
            </a:r>
            <a:r>
              <a:rPr lang="zh-CN" altLang="en-US" sz="1600" dirty="0">
                <a:sym typeface="+mn-ea"/>
              </a:rPr>
              <a:t>60Hz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2.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Perfectly works with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USB-C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port devices with </a:t>
            </a:r>
            <a:r>
              <a:rPr lang="en-US" altLang="en-US" sz="1600" dirty="0">
                <a:latin typeface="Calibri" panose="020F0502020204030204" charset="0"/>
                <a:sym typeface="+mn-ea"/>
              </a:rPr>
              <a:t>DP Alt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</a:t>
            </a:r>
            <a:r>
              <a:rPr lang="zh-CN" altLang="en-US" sz="1600" dirty="0">
                <a:sym typeface="+mn-ea"/>
              </a:rPr>
              <a:t>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4175" y="3586480"/>
          <a:ext cx="6288405" cy="3062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11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HUB-H04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PVC Shell + Gold-plated Connector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 Type-C,HDMI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7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sym typeface="+mn-ea"/>
                        </a:rPr>
                        <a:t>4K(3840x2160)@60Hz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DP Alt Mode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Black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CE, FCC</a:t>
                      </a:r>
                      <a:r>
                        <a:rPr lang="en-US" altLang="zh-CN" sz="1600" kern="1200" baseline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 &amp; RoHS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6" y="2348835"/>
            <a:ext cx="4272369" cy="349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8000" y="1488440"/>
            <a:ext cx="4562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Adapter (Coaxial Cable)</a:t>
            </a:r>
          </a:p>
        </p:txBody>
      </p:sp>
      <p:sp>
        <p:nvSpPr>
          <p:cNvPr id="5" name="矩形 4"/>
          <p:cNvSpPr/>
          <p:nvPr/>
        </p:nvSpPr>
        <p:spPr>
          <a:xfrm>
            <a:off x="5174615" y="800735"/>
            <a:ext cx="701548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1600" dirty="0">
                <a:sym typeface="+mn-ea"/>
              </a:rPr>
              <a:t>1. Braid shielding+gold-plated connector+aluminum housing ensures maximum conductivity and durability; </a:t>
            </a: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1600" dirty="0">
                <a:sym typeface="+mn-ea"/>
              </a:rPr>
              <a:t>2. The cable supports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/>
          </a:p>
          <a:p>
            <a:pPr lvl="0"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1600" dirty="0">
                <a:sym typeface="+mn-ea"/>
              </a:rPr>
              <a:t>3.  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marL="171450" lvl="0" indent="-17145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4. 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marL="171450" lvl="0" indent="-17145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5. 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87010" y="3839845"/>
          <a:ext cx="6743700" cy="296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2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HUB-H10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Braid Shielding+Gold-plated Connector+Aluminum Housing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USB C, HDMI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4K(3840x2160)@60Hz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DP Alt Mode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Space Gray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Cable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0.2m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CE, FCC</a:t>
                      </a:r>
                      <a:r>
                        <a:rPr lang="en-US" altLang="zh-CN" sz="1600" kern="1200" baseline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 &amp; RoHS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2788285"/>
            <a:ext cx="4105275" cy="2709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0380" y="1011555"/>
            <a:ext cx="4704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10W Fast Wireless Charging Pad with 3 Coils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05095" y="850265"/>
            <a:ext cx="672719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Built with 3 coils to provide much wider charging area</a:t>
            </a:r>
            <a:r>
              <a:rPr lang="en-US" altLang="zh-CN" sz="1600" dirty="0">
                <a:latin typeface="Calibri" panose="020F0502020204030204" charset="0"/>
              </a:rPr>
              <a:t>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Qi certified products;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ea typeface="+mj-ea"/>
                <a:cs typeface="+mj-cs"/>
                <a:sym typeface="+mn-ea"/>
              </a:rPr>
              <a:t>Slim and light plastic pad with anti-slip rubber helps you charge your device in a safe and easy way;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5. </a:t>
            </a:r>
            <a:r>
              <a:rPr sz="1600" dirty="0">
                <a:latin typeface="Calibri" panose="020F0502020204030204" charset="0"/>
                <a:sym typeface="+mn-ea"/>
              </a:rPr>
              <a:t>It supports three charging modes of 10W/7.5w/5W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  <a:endParaRPr lang="en-US" sz="1600" dirty="0">
              <a:latin typeface="Calibri" panose="020F050202020403020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02309" y="3836925"/>
          <a:ext cx="6454775" cy="281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T513-S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Plastic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5V/2A, 9V/1.8A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10W(Compatible with 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120*70*10.6mm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Black/White/Blue/Gold/Red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Qi,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CE, RoHS, FCC, ETL, RCM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,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1" name="Picture 3" descr="C:\Users\lgt\AppData\Roaming\Tencent\Users\64677149\QQ\WinTemp\RichOle\`2D]]KERKOY~TTBTC_$LCL3.png"/>
          <p:cNvPicPr>
            <a:picLocks noChangeAspect="1" noChangeArrowheads="1"/>
          </p:cNvPicPr>
          <p:nvPr/>
        </p:nvPicPr>
        <p:blipFill>
          <a:blip r:embed="rId5"/>
          <a:srcRect t="-4605" r="-9107"/>
          <a:stretch>
            <a:fillRect/>
          </a:stretch>
        </p:blipFill>
        <p:spPr>
          <a:xfrm>
            <a:off x="1515110" y="2152333"/>
            <a:ext cx="1171575" cy="1557655"/>
          </a:xfrm>
          <a:prstGeom prst="rect">
            <a:avLst/>
          </a:prstGeom>
          <a:noFill/>
        </p:spPr>
      </p:pic>
      <p:pic>
        <p:nvPicPr>
          <p:cNvPr id="72" name="图片 71" descr="_AK9Y2BN3PP)N0J7@G2KH$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795" y="3709988"/>
            <a:ext cx="981075" cy="1461770"/>
          </a:xfrm>
          <a:prstGeom prst="rect">
            <a:avLst/>
          </a:prstGeom>
        </p:spPr>
      </p:pic>
      <p:pic>
        <p:nvPicPr>
          <p:cNvPr id="73" name="图片 72" descr="B@BXVNAEIAM@}NDCBG`SK{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00" y="3709988"/>
            <a:ext cx="1040130" cy="1493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530" y="2203133"/>
            <a:ext cx="907415" cy="1510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2180" y="3836353"/>
            <a:ext cx="872490" cy="136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200342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190" y="5269865"/>
            <a:ext cx="914400" cy="91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5695" y="5466080"/>
            <a:ext cx="3864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Wider Charging Area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0995" y="1424305"/>
            <a:ext cx="5259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DisplayPort Adapter</a:t>
            </a:r>
          </a:p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(Coaxial Cable)</a:t>
            </a:r>
          </a:p>
          <a:p>
            <a:pPr lvl="0" algn="l">
              <a:buClrTx/>
              <a:buSzTx/>
              <a:buFontTx/>
            </a:pP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63515" y="800735"/>
            <a:ext cx="675322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endParaRPr lang="en-US" altLang="zh-CN" sz="1600" dirty="0">
              <a:latin typeface="Calibri" panose="020F0502020204030204" charset="0"/>
              <a:sym typeface="+mn-ea"/>
            </a:endParaRPr>
          </a:p>
          <a:p>
            <a:r>
              <a:rPr lang="en-US" altLang="zh-CN" sz="1600" dirty="0">
                <a:latin typeface="Calibri" panose="020F0502020204030204" charset="0"/>
                <a:sym typeface="+mn-ea"/>
              </a:rPr>
              <a:t>1. </a:t>
            </a:r>
            <a:r>
              <a:rPr lang="zh-CN" altLang="en-US" sz="1600" dirty="0">
                <a:sym typeface="+mn-ea"/>
              </a:rPr>
              <a:t>Braid shielding+gold-plated connector+aluminum housing ensures maximum conductivity and durability;</a:t>
            </a:r>
            <a:endParaRPr sz="1600"/>
          </a:p>
          <a:p>
            <a:pPr marL="171450" lvl="0" indent="-171450"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</a:t>
            </a:r>
            <a:r>
              <a:rPr lang="zh-CN" altLang="en-US" sz="1600" dirty="0">
                <a:sym typeface="+mn-ea"/>
              </a:rPr>
              <a:t>The cable supports resolutions up to 4Kx2K(3840x2160) @60Hz</a:t>
            </a:r>
            <a:r>
              <a:rPr lang="en-US" altLang="zh-CN" sz="1600">
                <a:sym typeface="+mn-ea"/>
              </a:rPr>
              <a:t>;</a:t>
            </a:r>
            <a:endParaRPr lang="en-US" sz="1600" dirty="0">
              <a:latin typeface="Calibri" panose="020F0502020204030204" charset="0"/>
            </a:endParaRPr>
          </a:p>
          <a:p>
            <a:pPr marL="171450" lvl="0" indent="-17145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marL="171450" lvl="0" indent="-17145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4</a:t>
            </a:r>
            <a:r>
              <a:rPr lang="zh-CN" altLang="en-US" sz="1600" dirty="0">
                <a:sym typeface="+mn-ea"/>
              </a:rPr>
              <a:t>. 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marL="171450" lvl="0" indent="-17145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5. 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  <a:endParaRPr lang="en-US" altLang="zh-CN" sz="1600" dirty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03850" y="3749675"/>
          <a:ext cx="6471920" cy="2855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4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HUB-H11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Braid shielding+gold-plated connector+aluminum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 Type-C, DisplayPort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4Kx2K(3840x2160)@60Hz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Cable Length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0.2m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Space Gray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" y="2423160"/>
            <a:ext cx="4182110" cy="418211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575" y="1356360"/>
            <a:ext cx="4229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 C to RJ45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464175" y="992505"/>
            <a:ext cx="672528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1. Support USB 3.1 data transfer rate of up to 5Gbps for 10/100/1000 Mbps Ethernet networks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  <a:endParaRPr lang="zh-CN" alt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  <a:endParaRPr lang="zh-CN" alt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</a:t>
            </a:r>
            <a:r>
              <a:rPr lang="zh-CN" altLang="en-US" sz="1600" dirty="0">
                <a:sym typeface="+mn-ea"/>
              </a:rPr>
              <a:t>Lightweight and portable, plug and play, suitable for business and travel use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782320" y="2486660"/>
            <a:ext cx="3101975" cy="360616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22265" y="3399155"/>
          <a:ext cx="6484620" cy="2927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HUB-R01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Plastic case, nickel-plated connector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USB 3.1 Gen 1 Type-C, RJ45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Network Speed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10M/100/1000Mbps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DP Alt Mode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7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CE, FCC &amp; RoHS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445" y="1265555"/>
            <a:ext cx="438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VGA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391150" y="879475"/>
            <a:ext cx="6978650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1.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VGA video resolution support up to 1920 x 1200 and 1080p (Full HD) for compatibility with most displays, monitors and projectors with VGA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2. 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3. 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4. 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91150" y="3909060"/>
          <a:ext cx="6691630" cy="274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6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4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HUB-V01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Aluminum Alloy Shell + Gold-plated Connector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USB Type-C, VGA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Resolution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1080p@60Hz, backward compatible with 1080p@30Hz, 720p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" y="2620645"/>
            <a:ext cx="4916805" cy="2730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7050" y="156273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Mini DP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389245" y="640715"/>
            <a:ext cx="6800850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zh-CN" altLang="en-US" sz="1600" dirty="0">
                <a:sym typeface="+mn-ea"/>
              </a:rPr>
              <a:t>Gold-plated connector</a:t>
            </a:r>
            <a:r>
              <a:rPr lang="en-US" altLang="zh-CN" sz="1600" dirty="0">
                <a:sym typeface="+mn-ea"/>
              </a:rPr>
              <a:t>+</a:t>
            </a:r>
            <a:r>
              <a:rPr lang="zh-CN" altLang="en-US" sz="1600" dirty="0">
                <a:sym typeface="+mn-ea"/>
              </a:rPr>
              <a:t>aluminum shell </a:t>
            </a:r>
            <a:r>
              <a:rPr lang="en-US" altLang="zh-CN" sz="1600" dirty="0">
                <a:sym typeface="+mn-ea"/>
              </a:rPr>
              <a:t>make it </a:t>
            </a:r>
            <a:r>
              <a:rPr lang="zh-CN" altLang="en-US" sz="1600" dirty="0">
                <a:sym typeface="+mn-ea"/>
              </a:rPr>
              <a:t>corrosion</a:t>
            </a:r>
            <a:r>
              <a:rPr lang="en-US" altLang="zh-CN" sz="1600" dirty="0">
                <a:sym typeface="+mn-ea"/>
              </a:rPr>
              <a:t>-</a:t>
            </a:r>
            <a:r>
              <a:rPr lang="zh-CN" altLang="en-US" sz="1600" dirty="0">
                <a:sym typeface="+mn-ea"/>
              </a:rPr>
              <a:t>resistant and durable;</a:t>
            </a:r>
            <a:endParaRPr lang="zh-CN" altLang="en-US" sz="1600" dirty="0"/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2. </a:t>
            </a:r>
            <a:r>
              <a:rPr lang="en-US" altLang="zh-CN" sz="1600" dirty="0">
                <a:sym typeface="+mn-ea"/>
              </a:rPr>
              <a:t>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/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ym typeface="+mn-ea"/>
              </a:rPr>
              <a:t>3. PD charging port supports 60W maximum power, providing a long-term viewing experience</a:t>
            </a: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;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4.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550" y="2736407"/>
            <a:ext cx="4467821" cy="281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内容占位符 3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5485130" y="3870960"/>
          <a:ext cx="5972175" cy="278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5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93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HUB-M06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Gold-plated connector+aluminum shell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 C, Mini DP, USB-C PD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Charging Speed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PD 60W(Max)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Resolution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4K(3840x2160)@60Hz 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Siliver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2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1640" y="1169670"/>
            <a:ext cx="4704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+ PD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407660" y="1014730"/>
            <a:ext cx="6566535" cy="236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1. </a:t>
            </a:r>
            <a:r>
              <a:rPr lang="en-US" altLang="zh-CN" sz="1600" dirty="0">
                <a:sym typeface="+mn-ea"/>
              </a:rPr>
              <a:t>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/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2</a:t>
            </a:r>
            <a:r>
              <a:rPr lang="zh-CN" altLang="en-US" sz="1600" dirty="0">
                <a:sym typeface="+mn-ea"/>
              </a:rPr>
              <a:t>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USB-C port delivers up to 20V/3A (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PD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60W) power for your devices while displaying video</a:t>
            </a: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;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4</a:t>
            </a:r>
            <a:r>
              <a:rPr lang="zh-CN" altLang="en-US" sz="1600" dirty="0">
                <a:sym typeface="+mn-ea"/>
              </a:rPr>
              <a:t>. 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5.</a:t>
            </a:r>
            <a:r>
              <a:rPr lang="zh-CN" altLang="en-US" sz="1600" dirty="0">
                <a:sym typeface="+mn-ea"/>
              </a:rPr>
              <a:t>Lightweight and portable, plug and play, suitable for business and travel use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20690" y="3982720"/>
          <a:ext cx="6453505" cy="2687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23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HUB-M03</a:t>
                      </a:r>
                      <a:endParaRPr lang="en-US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 Shell + Gold-plated Connector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Interface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 Type-C, HDMI, USB Type-C PD(Female)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Charging Speed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20V/3A (PD 60W Max) 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4K(3840x2160)@60Hz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2204720"/>
            <a:ext cx="3662045" cy="365887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095" y="1240790"/>
            <a:ext cx="495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+ VGA Adapter </a:t>
            </a:r>
          </a:p>
        </p:txBody>
      </p:sp>
      <p:sp>
        <p:nvSpPr>
          <p:cNvPr id="5" name="矩形 4"/>
          <p:cNvSpPr/>
          <p:nvPr/>
        </p:nvSpPr>
        <p:spPr>
          <a:xfrm>
            <a:off x="5678805" y="1046480"/>
            <a:ext cx="599440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1. </a:t>
            </a:r>
            <a:r>
              <a:rPr lang="zh-CN" altLang="en-US" sz="1600" dirty="0">
                <a:cs typeface="+mn-lt"/>
                <a:sym typeface="+mn-ea"/>
              </a:rPr>
              <a:t>HDMI </a:t>
            </a:r>
            <a:r>
              <a:rPr lang="en-US" altLang="zh-CN" sz="1600" dirty="0">
                <a:cs typeface="+mn-lt"/>
                <a:sym typeface="+mn-ea"/>
              </a:rPr>
              <a:t>port can provide maximum resolution up to 4K@30H</a:t>
            </a:r>
            <a:r>
              <a:rPr lang="zh-CN" altLang="en-US" sz="1600" dirty="0">
                <a:cs typeface="+mn-lt"/>
                <a:sym typeface="+mn-ea"/>
              </a:rPr>
              <a:t>z</a:t>
            </a:r>
            <a:r>
              <a:rPr lang="en-US" altLang="zh-CN" sz="1600" dirty="0">
                <a:cs typeface="+mn-lt"/>
                <a:sym typeface="+mn-ea"/>
              </a:rPr>
              <a:t>;</a:t>
            </a:r>
            <a:endParaRPr lang="zh-CN" altLang="en-US" sz="1600" dirty="0">
              <a:cs typeface="+mn-lt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2. VGA</a:t>
            </a:r>
            <a:r>
              <a:rPr lang="zh-CN" altLang="en-US" sz="1600" dirty="0">
                <a:cs typeface="+mn-lt"/>
                <a:sym typeface="+mn-ea"/>
              </a:rPr>
              <a:t> </a:t>
            </a:r>
            <a:r>
              <a:rPr lang="en-US" altLang="zh-CN" sz="1600" dirty="0">
                <a:cs typeface="+mn-lt"/>
                <a:sym typeface="+mn-ea"/>
              </a:rPr>
              <a:t>port can provide maximum resolution up to </a:t>
            </a:r>
            <a:r>
              <a:rPr lang="zh-CN" altLang="en-US" sz="1600" dirty="0">
                <a:cs typeface="+mn-lt"/>
                <a:sym typeface="+mn-ea"/>
              </a:rPr>
              <a:t>1080</a:t>
            </a:r>
            <a:r>
              <a:rPr lang="en-US" altLang="zh-CN" sz="1600" dirty="0">
                <a:cs typeface="+mn-lt"/>
                <a:sym typeface="+mn-ea"/>
              </a:rPr>
              <a:t>p@</a:t>
            </a:r>
            <a:r>
              <a:rPr lang="zh-CN" altLang="en-US" sz="1600" dirty="0">
                <a:cs typeface="+mn-lt"/>
                <a:sym typeface="+mn-ea"/>
              </a:rPr>
              <a:t>60Hz</a:t>
            </a:r>
            <a:r>
              <a:rPr lang="en-US" altLang="zh-CN" sz="1600" dirty="0">
                <a:cs typeface="+mn-lt"/>
                <a:sym typeface="+mn-ea"/>
              </a:rPr>
              <a:t>;</a:t>
            </a:r>
            <a:endParaRPr lang="zh-CN" altLang="en-US" sz="1600" dirty="0">
              <a:cs typeface="+mn-lt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3. </a:t>
            </a:r>
            <a:r>
              <a:rPr lang="zh-CN" altLang="en-US" sz="1600" dirty="0">
                <a:cs typeface="+mn-lt"/>
                <a:sym typeface="+mn-ea"/>
              </a:rPr>
              <a:t>Support HDMI and VGA output video at the same time</a:t>
            </a:r>
            <a:r>
              <a:rPr lang="en-US" altLang="zh-CN" sz="1600" dirty="0">
                <a:cs typeface="+mn-lt"/>
                <a:sym typeface="+mn-ea"/>
              </a:rPr>
              <a:t>;</a:t>
            </a:r>
            <a:endParaRPr lang="zh-CN" altLang="en-US" sz="1600" dirty="0">
              <a:cs typeface="+mn-lt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4.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2072005"/>
            <a:ext cx="4126230" cy="4126230"/>
          </a:xfrm>
          <a:prstGeom prst="rect">
            <a:avLst/>
          </a:prstGeom>
        </p:spPr>
      </p:pic>
      <p:graphicFrame>
        <p:nvGraphicFramePr>
          <p:cNvPr id="3" name="内容占位符 2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5614035" y="3423920"/>
          <a:ext cx="5732145" cy="2602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3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HUB-M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 Shell + Gold-plated Connector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Interface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USB-C, HDMI, VGA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cs typeface="+mn-lt"/>
                          <a:sym typeface="+mn-ea"/>
                        </a:rPr>
                        <a:t>HDMI</a:t>
                      </a:r>
                      <a:r>
                        <a:rPr lang="en-US" altLang="zh-CN" sz="1600" dirty="0">
                          <a:cs typeface="+mn-lt"/>
                          <a:sym typeface="+mn-ea"/>
                        </a:rPr>
                        <a:t>: 4K@30H</a:t>
                      </a:r>
                      <a:r>
                        <a:rPr lang="zh-CN" altLang="en-US" sz="1600" dirty="0">
                          <a:cs typeface="+mn-lt"/>
                          <a:sym typeface="+mn-ea"/>
                        </a:rPr>
                        <a:t>z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VGA: </a:t>
                      </a:r>
                      <a:r>
                        <a:rPr lang="zh-CN" altLang="en-US" sz="1600" dirty="0">
                          <a:cs typeface="+mn-lt"/>
                          <a:sym typeface="+mn-ea"/>
                        </a:rPr>
                        <a:t>1080</a:t>
                      </a:r>
                      <a:r>
                        <a:rPr lang="en-US" altLang="zh-CN" sz="1600" dirty="0">
                          <a:cs typeface="+mn-lt"/>
                          <a:sym typeface="+mn-ea"/>
                        </a:rPr>
                        <a:t>p@</a:t>
                      </a:r>
                      <a:r>
                        <a:rPr lang="zh-CN" altLang="en-US" sz="1600" dirty="0">
                          <a:cs typeface="+mn-lt"/>
                          <a:sym typeface="+mn-ea"/>
                        </a:rPr>
                        <a:t>60Hz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7185" y="1302385"/>
            <a:ext cx="4616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4-In-1 USB-C to HDMI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4845685" y="800735"/>
            <a:ext cx="734631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1. Multifunction adapter, support </a:t>
            </a:r>
            <a:r>
              <a:rPr lang="en-US" altLang="zh-CN" sz="1600" dirty="0">
                <a:sym typeface="+mn-ea"/>
              </a:rPr>
              <a:t>HDMI, Aux, USB2.0</a:t>
            </a:r>
            <a:r>
              <a:rPr lang="zh-CN" altLang="en-US" sz="16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data transfer, USB-C PD  charging;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sym typeface="+mn-ea"/>
              </a:rPr>
              <a:t>2. HDMI resolution is up to 4K@60Hz(only 2K@60Hz are available on 2018 iPad Pro);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sym typeface="+mn-ea"/>
              </a:rPr>
              <a:t>3. USB-C port can provide maximum charging power up to 60W;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latin typeface="Calibri" panose="020F0502020204030204" charset="0"/>
              </a:rPr>
              <a:t>4.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;</a:t>
            </a:r>
            <a:endParaRPr lang="en-US" sz="1600" dirty="0">
              <a:latin typeface="Calibri" panose="020F050202020403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sz="1600" dirty="0">
                <a:latin typeface="Calibri" panose="020F0502020204030204" charset="0"/>
              </a:rPr>
              <a:t>5. </a:t>
            </a:r>
            <a:r>
              <a:rPr sz="1600" dirty="0">
                <a:sym typeface="+mn-ea"/>
              </a:rPr>
              <a:t>LED indicator light display, convenient and intelligent</a:t>
            </a:r>
            <a:r>
              <a:rPr lang="en-US" altLang="zh-CN" sz="1600" dirty="0">
                <a:sym typeface="+mn-ea"/>
              </a:rPr>
              <a:t>;</a:t>
            </a:r>
          </a:p>
          <a:p>
            <a:pPr fontAlgn="auto">
              <a:lnSpc>
                <a:spcPct val="10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sz="1600" dirty="0">
                <a:sym typeface="+mn-ea"/>
              </a:rPr>
              <a:t>Light and portable, very suitable for iPad and mobile phone users</a:t>
            </a:r>
            <a:r>
              <a:rPr lang="en-US" sz="1600" dirty="0"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75860" y="3226435"/>
          <a:ext cx="6903720" cy="347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1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HUB-M13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Type-C Male, Type-C Female, HDMI, Audio, USB-A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Aluminium alloy+ABS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4K@60Hz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Data Transmission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(USB 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480 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Type-C（PD 3.0)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Charging Speed: 60W(Max)</a:t>
                      </a:r>
                    </a:p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Data Transmission: 480Mbps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0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Support system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en-US" altLang="zh-CN" sz="1600" b="0" i="0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iOS 12 ,Apple OS X Yosemite、 Apple OS EI Capitan、Windows 10、 Google Chrome OS, etc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内容占位符 2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473075" y="2504440"/>
            <a:ext cx="3907155" cy="29591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145540"/>
            <a:ext cx="495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4-In-1 USB-C to RJ45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406390" y="664845"/>
            <a:ext cx="67183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sz="1600" dirty="0">
                <a:sym typeface="+mn-ea"/>
              </a:rPr>
              <a:t>1. Small size, can connect up to 3 USB devices and a network cable at the same time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2. </a:t>
            </a:r>
            <a:r>
              <a:rPr sz="1600" dirty="0">
                <a:sym typeface="+mn-ea"/>
              </a:rPr>
              <a:t>USB 3.0 data transmission speed up to 5Gbps, backwards compatible with usb2.0/1.1</a:t>
            </a:r>
            <a:r>
              <a:rPr lang="en-US" altLang="zh-CN" sz="1600" dirty="0">
                <a:sym typeface="+mn-ea"/>
              </a:rPr>
              <a:t>;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</a:t>
            </a:r>
            <a:r>
              <a:rPr lang="zh-CN" sz="1600">
                <a:sym typeface="+mn-ea"/>
              </a:rPr>
              <a:t>RJ45 </a:t>
            </a:r>
            <a:r>
              <a:rPr lang="en-US" altLang="zh-CN" sz="1600">
                <a:sym typeface="+mn-ea"/>
              </a:rPr>
              <a:t>port</a:t>
            </a:r>
            <a:r>
              <a:rPr lang="zh-CN" sz="1600">
                <a:sym typeface="+mn-ea"/>
              </a:rPr>
              <a:t> can provide up to 1Gbps ultra-high network speed, stable and fast</a:t>
            </a:r>
            <a:r>
              <a:rPr lang="en-US" altLang="zh-CN" sz="1600">
                <a:sym typeface="+mn-ea"/>
              </a:rPr>
              <a:t>;</a:t>
            </a:r>
            <a:endParaRPr lang="zh-CN" sz="16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5910" y="2437130"/>
            <a:ext cx="4176395" cy="302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16880" y="3667125"/>
          <a:ext cx="6496685" cy="282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7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HUB-U02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 Shell + Gold-plated Connector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USB C, 3xUSB A,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RJ45</a:t>
                      </a:r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sym typeface="+mn-ea"/>
                        </a:rPr>
                        <a:t>D</a:t>
                      </a:r>
                      <a:r>
                        <a:rPr sz="1600" dirty="0">
                          <a:sym typeface="+mn-ea"/>
                        </a:rPr>
                        <a:t>ata </a:t>
                      </a:r>
                      <a:r>
                        <a:rPr lang="en-US" sz="1600" dirty="0">
                          <a:sym typeface="+mn-ea"/>
                        </a:rPr>
                        <a:t>T</a:t>
                      </a:r>
                      <a:r>
                        <a:rPr sz="1600" dirty="0">
                          <a:sym typeface="+mn-ea"/>
                        </a:rPr>
                        <a:t>ransmission</a:t>
                      </a:r>
                      <a:r>
                        <a:rPr lang="en-US" sz="1600" dirty="0">
                          <a:sym typeface="+mn-ea"/>
                        </a:rPr>
                        <a:t>(USB-A)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5Gbps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N</a:t>
                      </a:r>
                      <a:r>
                        <a:rPr lang="zh-CN" sz="1600">
                          <a:sym typeface="+mn-ea"/>
                        </a:rPr>
                        <a:t>etwork </a:t>
                      </a:r>
                      <a:r>
                        <a:rPr lang="en-US" altLang="zh-CN" sz="1600">
                          <a:sym typeface="+mn-ea"/>
                        </a:rPr>
                        <a:t>S</a:t>
                      </a:r>
                      <a:r>
                        <a:rPr lang="zh-CN" sz="1600">
                          <a:sym typeface="+mn-ea"/>
                        </a:rPr>
                        <a:t>peed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1Gbps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8785" y="1240790"/>
            <a:ext cx="4777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5-In-1 USB-C to HDMI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117465" y="728980"/>
            <a:ext cx="7074535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sz="1600" dirty="0">
                <a:sym typeface="+mn-ea"/>
              </a:rPr>
              <a:t>1. Multifunction adapter, support HDMI, USB3.0 data transmission, SD/TF card</a:t>
            </a:r>
            <a:r>
              <a:rPr lang="en-US" sz="1600" dirty="0">
                <a:sym typeface="+mn-ea"/>
              </a:rPr>
              <a:t>;</a:t>
            </a:r>
            <a:endParaRPr sz="1600" dirty="0"/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sz="1600" dirty="0">
                <a:sym typeface="+mn-ea"/>
              </a:rPr>
              <a:t>2. HDMI supports maximum resolution up to 4k@30Hz</a:t>
            </a:r>
            <a:r>
              <a:rPr lang="en-US" sz="1600" dirty="0">
                <a:sym typeface="+mn-ea"/>
              </a:rPr>
              <a:t>;</a:t>
            </a:r>
            <a:endParaRPr sz="1600" dirty="0"/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sz="1600" dirty="0">
                <a:sym typeface="+mn-ea"/>
              </a:rPr>
              <a:t>3. Support dual USB 3.0 output, data transmission speed up to 5Gbps</a:t>
            </a:r>
            <a:r>
              <a:rPr lang="en-US" sz="1600" dirty="0">
                <a:sym typeface="+mn-ea"/>
              </a:rPr>
              <a:t>;</a:t>
            </a:r>
            <a:endParaRPr sz="1600" dirty="0"/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sz="1600" dirty="0">
                <a:sym typeface="+mn-ea"/>
              </a:rPr>
              <a:t>4. Support TF/SD card</a:t>
            </a:r>
            <a:r>
              <a:rPr lang="en-US" sz="1600" dirty="0">
                <a:sym typeface="+mn-ea"/>
              </a:rPr>
              <a:t>;</a:t>
            </a:r>
            <a:endParaRPr sz="1600" dirty="0"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sz="1600" dirty="0">
                <a:sym typeface="+mn-ea"/>
              </a:rPr>
              <a:t>5. Perfectly works with USB-C port devices with DP Alt  mode.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5216525" y="3580130"/>
          <a:ext cx="6500495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2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HUB-M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 Shell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1xHDMI, 2xUSB 3.0, 1xSD, 1x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TF,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1xUSB-C 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Male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sym typeface="+mn-ea"/>
                        </a:rPr>
                        <a:t>D</a:t>
                      </a:r>
                      <a:r>
                        <a:rPr sz="1600" dirty="0">
                          <a:sym typeface="+mn-ea"/>
                        </a:rPr>
                        <a:t>ata </a:t>
                      </a:r>
                      <a:r>
                        <a:rPr lang="en-US" sz="1600" dirty="0">
                          <a:sym typeface="+mn-ea"/>
                        </a:rPr>
                        <a:t>T</a:t>
                      </a:r>
                      <a:r>
                        <a:rPr sz="1600" dirty="0">
                          <a:sym typeface="+mn-ea"/>
                        </a:rPr>
                        <a:t>ransmission</a:t>
                      </a:r>
                      <a:r>
                        <a:rPr lang="en-US" sz="1600" dirty="0">
                          <a:sym typeface="+mn-ea"/>
                        </a:rPr>
                        <a:t>(USB-A)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cs typeface="+mn-lt"/>
                          <a:sym typeface="+mn-ea"/>
                        </a:rPr>
                        <a:t>5Gbps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HDMI Resolution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600" dirty="0">
                          <a:cs typeface="+mn-lt"/>
                          <a:sym typeface="+mn-ea"/>
                        </a:rPr>
                        <a:t>4k@30</a:t>
                      </a:r>
                      <a:r>
                        <a:rPr lang="en-US" sz="1600" dirty="0">
                          <a:cs typeface="+mn-lt"/>
                          <a:sym typeface="+mn-ea"/>
                        </a:rPr>
                        <a:t>H</a:t>
                      </a:r>
                      <a:r>
                        <a:rPr sz="1600" dirty="0">
                          <a:cs typeface="+mn-lt"/>
                          <a:sym typeface="+mn-ea"/>
                        </a:rPr>
                        <a:t>z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600" dirty="0">
                          <a:sym typeface="+mn-ea"/>
                        </a:rPr>
                        <a:t>DP Alt  mode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Silver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" y="2363470"/>
            <a:ext cx="3214370" cy="30645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665" y="4749165"/>
            <a:ext cx="3639185" cy="178752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095" y="1240790"/>
            <a:ext cx="495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7-In-1 USB-C Multiport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255260" y="913130"/>
            <a:ext cx="6935470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1. </a:t>
            </a:r>
            <a:r>
              <a:rPr sz="1600" dirty="0">
                <a:cs typeface="+mn-lt"/>
                <a:sym typeface="+mn-ea"/>
              </a:rPr>
              <a:t>Specifically designed  for MacBook Pro 2019/2018/2017/2016 13 inches 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dirty="0">
                <a:cs typeface="+mn-lt"/>
                <a:sym typeface="+mn-ea"/>
              </a:rPr>
              <a:t>   and 15 inches, MacBook Air 2019/2018.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2.</a:t>
            </a:r>
            <a:r>
              <a:rPr sz="1600" dirty="0">
                <a:cs typeface="+mn-lt"/>
                <a:sym typeface="+mn-ea"/>
              </a:rPr>
              <a:t>7 in 1: Including 2 USB-C and 2 USB 3.0 ports, a HDMI port, a Micro SD card reader and a SD card reader 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3. </a:t>
            </a:r>
            <a:r>
              <a:rPr sz="1600" dirty="0">
                <a:cs typeface="+mn-lt"/>
                <a:sym typeface="+mn-ea"/>
              </a:rPr>
              <a:t>USB-C Port 1: Support super speed data transfer of up to 5Gbps (5120Mbps).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4. </a:t>
            </a:r>
            <a:r>
              <a:rPr sz="1600" dirty="0">
                <a:cs typeface="+mn-lt"/>
                <a:sym typeface="+mn-ea"/>
              </a:rPr>
              <a:t>USB-C Port 2: Thunderbolt 3 mode supports up to 100W power delivery (PD) and 40Gbps data transfer.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5. </a:t>
            </a:r>
            <a:r>
              <a:rPr sz="1600" dirty="0">
                <a:cs typeface="+mn-lt"/>
                <a:sym typeface="+mn-ea"/>
              </a:rPr>
              <a:t>HDMI Port: 4K HD video transfer for excellent game/movie/football match visual experience.</a:t>
            </a: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5166360" y="3331210"/>
          <a:ext cx="6917690" cy="319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5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HUB-M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</a:t>
                      </a:r>
                      <a:endParaRPr lang="en-US" altLang="zh-CN" sz="14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Interface</a:t>
                      </a:r>
                      <a:endParaRPr lang="en-US" altLang="zh-CN" sz="1400" b="0" kern="1200" dirty="0"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Male: 2*USB-C; Female: HDMI, TF, SD, 2*USB-C, 2*USB 3.0</a:t>
                      </a:r>
                      <a:endParaRPr lang="en-US" altLang="zh-CN" sz="1400" b="0" i="0" u="none" strike="noStrike" kern="1200" dirty="0"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cs typeface="+mn-lt"/>
                          <a:sym typeface="+mn-ea"/>
                        </a:rPr>
                        <a:t>HDMI</a:t>
                      </a:r>
                      <a:r>
                        <a:rPr lang="en-US" altLang="zh-CN" sz="1400" dirty="0">
                          <a:cs typeface="+mn-lt"/>
                          <a:sym typeface="+mn-ea"/>
                        </a:rPr>
                        <a:t>: 4K@30H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z</a:t>
                      </a:r>
                      <a:endParaRPr lang="en-US" altLang="zh-CN" sz="14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USB 3.0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5Gbps(Max.)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USB-C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Thunderbolt 3 Mode: Support 40 Gbps, 5K 60Hz, PD 87W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USB-C Mode: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Support 5Gbps data, PD 87W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Space Grey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4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95" y="1814195"/>
            <a:ext cx="2470785" cy="3018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108710"/>
            <a:ext cx="5050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15W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Fast Wireless Charging Pad</a:t>
            </a:r>
          </a:p>
        </p:txBody>
      </p:sp>
      <p:sp>
        <p:nvSpPr>
          <p:cNvPr id="5" name="矩形 4"/>
          <p:cNvSpPr/>
          <p:nvPr/>
        </p:nvSpPr>
        <p:spPr>
          <a:xfrm>
            <a:off x="5410131" y="849085"/>
            <a:ext cx="656653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</a:p>
          <a:p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The maximum output power of this wireless charger is increased to 15W;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A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nti-slip silicone mat will protect your device from slipping off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en-US" altLang="zh-CN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3.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</a:t>
            </a:r>
            <a:r>
              <a:rPr lang="en-US" sz="1600" dirty="0">
                <a:latin typeface="Calibri" panose="020F0502020204030204" charset="0"/>
                <a:sym typeface="+mn-ea"/>
              </a:rPr>
              <a:t> S</a:t>
            </a:r>
            <a:r>
              <a:rPr sz="1600" dirty="0">
                <a:latin typeface="Calibri" panose="020F0502020204030204" charset="0"/>
                <a:sym typeface="+mn-ea"/>
              </a:rPr>
              <a:t>upports </a:t>
            </a:r>
            <a:r>
              <a:rPr lang="en-US" sz="1600" dirty="0">
                <a:latin typeface="Calibri" panose="020F0502020204030204" charset="0"/>
                <a:sym typeface="+mn-ea"/>
              </a:rPr>
              <a:t>four </a:t>
            </a:r>
            <a:r>
              <a:rPr sz="1600" dirty="0">
                <a:latin typeface="Calibri" panose="020F0502020204030204" charset="0"/>
                <a:sym typeface="+mn-ea"/>
              </a:rPr>
              <a:t>charging modes of </a:t>
            </a:r>
            <a:r>
              <a:rPr lang="en-US" sz="1600" dirty="0">
                <a:latin typeface="Calibri" panose="020F0502020204030204" charset="0"/>
                <a:sym typeface="+mn-ea"/>
              </a:rPr>
              <a:t>15W/</a:t>
            </a:r>
            <a:r>
              <a:rPr sz="1600" dirty="0">
                <a:latin typeface="Calibri" panose="020F0502020204030204" charset="0"/>
                <a:sym typeface="+mn-ea"/>
              </a:rPr>
              <a:t>10W/7.5w/5W</a:t>
            </a:r>
            <a:r>
              <a:rPr lang="en-US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2303" y="3605412"/>
          <a:ext cx="6442710" cy="285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2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T527-F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Anti-fire ABS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5V-12V/2A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15W(Compatible with 10W/7.5W/5W)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87*87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*9mm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RoHS, FCC,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</a:t>
                      </a:r>
                      <a:r>
                        <a:rPr lang="en-US" alt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PSE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976630" y="2291715"/>
            <a:ext cx="3274060" cy="326136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095" y="1240790"/>
            <a:ext cx="495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9-In-1 USB-C Multiport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589270" y="725170"/>
            <a:ext cx="6602730" cy="26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dirty="0">
                <a:cs typeface="+mn-lt"/>
                <a:sym typeface="+mn-ea"/>
              </a:rPr>
              <a:t>1. </a:t>
            </a:r>
            <a:r>
              <a:rPr sz="1600" dirty="0">
                <a:cs typeface="+mn-lt"/>
                <a:sym typeface="+mn-ea"/>
              </a:rPr>
              <a:t>Massive Expansion: Transform 1 USB-C port into 1 4K HDMI, 1 VGA, 3 USB 3.0, 1 SD, 1 micro SD , 1 Ethernet and 1 USB-C PD port.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2. </a:t>
            </a:r>
            <a:r>
              <a:rPr sz="1600" dirty="0">
                <a:cs typeface="+mn-lt"/>
                <a:sym typeface="+mn-ea"/>
              </a:rPr>
              <a:t>PD 100W Power: USB-C PD port supports 100W pass-through </a:t>
            </a:r>
            <a:r>
              <a:rPr lang="en-US" sz="1600" dirty="0">
                <a:cs typeface="+mn-lt"/>
                <a:sym typeface="+mn-ea"/>
              </a:rPr>
              <a:t>PD </a:t>
            </a:r>
            <a:r>
              <a:rPr sz="1600" dirty="0">
                <a:cs typeface="+mn-lt"/>
                <a:sym typeface="+mn-ea"/>
              </a:rPr>
              <a:t>charging.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3. </a:t>
            </a:r>
            <a:r>
              <a:rPr sz="1600" dirty="0">
                <a:cs typeface="+mn-lt"/>
                <a:sym typeface="+mn-ea"/>
              </a:rPr>
              <a:t>HDMI and VGA Port: Easy to extend the display to an external monitor.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4. </a:t>
            </a:r>
            <a:r>
              <a:rPr sz="1600" dirty="0">
                <a:cs typeface="+mn-lt"/>
                <a:sym typeface="+mn-ea"/>
              </a:rPr>
              <a:t>Instant Internet: Access reliable 1 Gbps internet, wherever there is an Ethernet connection.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sz="1600" dirty="0">
                <a:cs typeface="+mn-lt"/>
                <a:sym typeface="+mn-ea"/>
              </a:rPr>
              <a:t>5.</a:t>
            </a:r>
            <a:r>
              <a:rPr sz="1600" dirty="0">
                <a:cs typeface="+mn-lt"/>
                <a:sym typeface="+mn-ea"/>
              </a:rPr>
              <a:t>3 x USB 3.0 Port: Up to 5 Gbps SuperSpeed data speeds let you transfer an HD movie in seconds.</a:t>
            </a: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5654040" y="3463290"/>
          <a:ext cx="6125845" cy="3211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HUB-M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Aluminum Alloy</a:t>
                      </a:r>
                      <a:endParaRPr lang="en-US" altLang="zh-CN" sz="14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Interface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USB-C, HDMI, VGA,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USB3.0 x 3, RJ45, SD Card Reader, TF Card Reader, USB-C PD Port</a:t>
                      </a:r>
                      <a:endParaRPr lang="en-US" altLang="zh-CN" sz="14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Resolution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cs typeface="+mn-lt"/>
                          <a:sym typeface="+mn-ea"/>
                        </a:rPr>
                        <a:t>HDMI</a:t>
                      </a:r>
                      <a:r>
                        <a:rPr lang="en-US" altLang="zh-CN" sz="1400" dirty="0">
                          <a:cs typeface="+mn-lt"/>
                          <a:sym typeface="+mn-ea"/>
                        </a:rPr>
                        <a:t>: 4K@30H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z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VGA: 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1080</a:t>
                      </a:r>
                      <a:r>
                        <a:rPr lang="en-US" altLang="zh-CN" sz="1400" dirty="0">
                          <a:cs typeface="+mn-lt"/>
                          <a:sym typeface="+mn-ea"/>
                        </a:rPr>
                        <a:t>p@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60Hz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HDMI and VGA output simultaneously: 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1080</a:t>
                      </a:r>
                      <a:r>
                        <a:rPr lang="en-US" altLang="zh-CN" sz="1400" dirty="0">
                          <a:cs typeface="+mn-lt"/>
                          <a:sym typeface="+mn-ea"/>
                        </a:rPr>
                        <a:t>p@</a:t>
                      </a:r>
                      <a:r>
                        <a:rPr lang="zh-CN" altLang="en-US" sz="1400" dirty="0">
                          <a:cs typeface="+mn-lt"/>
                          <a:sym typeface="+mn-ea"/>
                        </a:rPr>
                        <a:t>60Hz</a:t>
                      </a:r>
                      <a:endParaRPr lang="en-US" altLang="zh-CN" sz="1400" b="0" i="0" u="none" strike="noStrike" kern="1200" dirty="0">
                        <a:solidFill>
                          <a:schemeClr val="tx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Internet speed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1000Mbps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USB-C PD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100W(max)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cs typeface="+mn-lt"/>
                        </a:rPr>
                        <a:t>Space Grey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4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325" y="2228215"/>
            <a:ext cx="3248660" cy="30645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985" y="1137920"/>
            <a:ext cx="5226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</a:rPr>
              <a:t>Thunderbolt 3 to Dual HDMI Adapter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64175" y="1137920"/>
            <a:ext cx="656653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endParaRPr lang="en-US" altLang="zh-CN" sz="1200" dirty="0">
              <a:latin typeface="Calibri" panose="020F0502020204030204" charset="0"/>
            </a:endParaRPr>
          </a:p>
          <a:p>
            <a:r>
              <a:rPr lang="zh-CN" altLang="en-US" sz="1600" dirty="0"/>
              <a:t>1. </a:t>
            </a:r>
            <a:r>
              <a:rPr lang="zh-CN" altLang="en-US" sz="1600" dirty="0">
                <a:sym typeface="+mn-ea"/>
              </a:rPr>
              <a:t>Thunderbolt 3 certified.</a:t>
            </a:r>
            <a:r>
              <a:rPr lang="zh-CN" altLang="en-US" sz="1600" dirty="0"/>
              <a:t>;</a:t>
            </a:r>
          </a:p>
          <a:p>
            <a:r>
              <a:rPr lang="zh-CN" altLang="en-US" sz="1600" dirty="0"/>
              <a:t>2. Bandwidth supports up to 40Gbps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r>
              <a:rPr lang="zh-CN" altLang="en-US" sz="1600" dirty="0">
                <a:sym typeface="+mn-ea"/>
              </a:rPr>
              <a:t>3. </a:t>
            </a:r>
            <a:r>
              <a:rPr lang="zh-CN" altLang="en-US" sz="1600" dirty="0"/>
              <a:t>Dual video output with resolutions up to 3840 </a:t>
            </a:r>
            <a:r>
              <a:rPr lang="en-US" altLang="zh-CN" sz="1600" dirty="0"/>
              <a:t>x </a:t>
            </a:r>
            <a:r>
              <a:rPr lang="zh-CN" altLang="en-US" sz="1600" dirty="0"/>
              <a:t>2160@60Hz</a:t>
            </a:r>
            <a:r>
              <a:rPr lang="en-US" altLang="zh-CN" sz="1600" dirty="0"/>
              <a:t>.</a:t>
            </a:r>
            <a:endParaRPr lang="en-US" altLang="zh-CN" sz="1600" dirty="0"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74665" y="3058795"/>
          <a:ext cx="5984875" cy="309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8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HUB-H07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PVC cable + aluminum alloy housing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 C, 2 x HDMI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Resolution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Up to 4K@60Hz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Data Transfer Rate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40Gbps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Thunderbolt 3, 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Cable Length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254mm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4985" y="1929765"/>
            <a:ext cx="392049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985" y="1137920"/>
            <a:ext cx="478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</a:rPr>
              <a:t>Thunderbolt 3 to Dual DP Adapter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74970" y="1036955"/>
            <a:ext cx="656653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endParaRPr lang="en-US" altLang="zh-CN" sz="1200" dirty="0">
              <a:latin typeface="Calibri" panose="020F0502020204030204" charset="0"/>
            </a:endParaRPr>
          </a:p>
          <a:p>
            <a:r>
              <a:rPr lang="zh-CN" altLang="en-US" sz="1600" dirty="0">
                <a:sym typeface="+mn-ea"/>
              </a:rPr>
              <a:t>1. Thunderbolt 3 certified.;</a:t>
            </a:r>
            <a:endParaRPr lang="zh-CN" altLang="en-US" sz="1600" dirty="0"/>
          </a:p>
          <a:p>
            <a:r>
              <a:rPr lang="zh-CN" altLang="en-US" sz="1600" dirty="0">
                <a:sym typeface="+mn-ea"/>
              </a:rPr>
              <a:t>2. Bandwidth supports up to 40Gbps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/>
          </a:p>
          <a:p>
            <a:r>
              <a:rPr lang="zh-CN" altLang="en-US" sz="1600" dirty="0">
                <a:sym typeface="+mn-ea"/>
              </a:rPr>
              <a:t>3. Dual video output with resolutions up to 3840 </a:t>
            </a:r>
            <a:r>
              <a:rPr lang="en-US" altLang="zh-CN" sz="1600" dirty="0">
                <a:sym typeface="+mn-ea"/>
              </a:rPr>
              <a:t>x </a:t>
            </a:r>
            <a:r>
              <a:rPr lang="zh-CN" altLang="en-US" sz="1600" dirty="0">
                <a:sym typeface="+mn-ea"/>
              </a:rPr>
              <a:t>2160@60Hz</a:t>
            </a:r>
            <a:r>
              <a:rPr lang="en-US" altLang="zh-CN" sz="1600" dirty="0">
                <a:sym typeface="+mn-ea"/>
              </a:rPr>
              <a:t>.</a:t>
            </a:r>
            <a:endParaRPr lang="en-US" sz="1600" dirty="0">
              <a:sym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236" y="1785211"/>
            <a:ext cx="4333210" cy="401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74665" y="3058795"/>
          <a:ext cx="5984875" cy="309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8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1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HUB-D03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 Material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PVC cable + aluminum alloy housing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 C, 2 x DP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Resolution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Up to 4K@60Hz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Data Transfer Rate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40Gbps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Thunderbolt 3, CE, FCC &amp; RoHS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Cable Length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254mm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0870" y="1417320"/>
            <a:ext cx="3900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225415" y="631825"/>
            <a:ext cx="6566535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</a:t>
            </a:r>
            <a:r>
              <a:rPr lang="en-US" altLang="zh-CN" sz="1600" dirty="0">
                <a:sym typeface="+mn-ea"/>
              </a:rPr>
              <a:t>no adapter required;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2. 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available;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G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old-plated connector on both sides which inhibits corrosion, and ensures maximum conductivity;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11140" y="4023360"/>
          <a:ext cx="6720205" cy="2720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2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CH0019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(cable + shell) + Gold-plated Connector 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cs typeface="+mn-lt"/>
                          <a:sym typeface="+mn-ea"/>
                        </a:rPr>
                        <a:t>USB Type-C, HDMI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4Kx2K(3840x2160) @60Hz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Cable Length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1.8m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Black,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rcRect r="-109"/>
          <a:stretch>
            <a:fillRect/>
          </a:stretch>
        </p:blipFill>
        <p:spPr>
          <a:xfrm>
            <a:off x="201295" y="2827655"/>
            <a:ext cx="2420620" cy="2318385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0195" y="2555875"/>
            <a:ext cx="1681480" cy="2590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5655" y="1216660"/>
            <a:ext cx="4382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707380" y="593725"/>
            <a:ext cx="5782310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</a:t>
            </a:r>
            <a:r>
              <a:rPr lang="en-US" altLang="zh-CN" sz="1600" dirty="0">
                <a:sym typeface="+mn-ea"/>
              </a:rPr>
              <a:t>no adapter required;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2. N</a:t>
            </a:r>
            <a:r>
              <a:rPr lang="en-US" altLang="zh-CN" sz="1600">
                <a:sym typeface="+mn-ea"/>
              </a:rPr>
              <a:t>ylon braided cable and gold-plated connector, so the cable is wear-resistant, services a super long  life;</a:t>
            </a:r>
            <a:endParaRPr 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3. </a:t>
            </a:r>
            <a:r>
              <a:rPr lang="en-US" altLang="zh-CN" sz="1600" dirty="0">
                <a:sym typeface="+mn-ea"/>
              </a:rPr>
              <a:t>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783580" y="3823970"/>
          <a:ext cx="6297930" cy="296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4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CH0021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Aluminum Housing + Nylon Braided Cable + Gold-plated Connector</a:t>
                      </a:r>
                      <a:endParaRPr lang="en-US" altLang="en-US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USB Type-C Male, HDMI Male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4K(3840x2160)@60Hz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Cable Length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2m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Gray+Black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" y="1919605"/>
            <a:ext cx="3580130" cy="358013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4810" y="128206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+ PD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365750" y="631825"/>
            <a:ext cx="6566535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sz="1600" dirty="0">
                <a:sym typeface="+mn-ea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</a:t>
            </a:r>
            <a:r>
              <a:rPr lang="en-US" altLang="zh-CN" sz="1600" dirty="0">
                <a:sym typeface="+mn-ea"/>
              </a:rPr>
              <a:t>no adapter required;</a:t>
            </a:r>
            <a:endParaRPr lang="zh-CN" sz="16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2. 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3.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USB-C port delivers up to 20V/3A (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PD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60W) power for your devices while displaying video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  <a:endParaRPr lang="zh-CN" altLang="en-US" sz="1600" dirty="0"/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</a:t>
            </a:r>
            <a:r>
              <a:rPr lang="zh-CN" altLang="en-US" sz="1600" dirty="0">
                <a:sym typeface="+mn-ea"/>
              </a:rPr>
              <a:t>.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  <a:endParaRPr lang="en-US" sz="1600" dirty="0">
              <a:latin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9575" y="3862070"/>
          <a:ext cx="6442710" cy="297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33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 XCH-M180</a:t>
                      </a:r>
                      <a:endParaRPr lang="en-US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Aluminum Housing + Gold-plated Connector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USB C Female, HDMI, USB C Male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  </a:t>
                      </a:r>
                      <a:r>
                        <a:rPr lang="en-US" altLang="zh-CN" sz="1600" dirty="0"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sym typeface="+mn-ea"/>
                        </a:rPr>
                        <a:t>Kx2K(3840x2160) @60Hz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USB C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20V/3A ( PD60W)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Cable Length</a:t>
                      </a:r>
                      <a:endParaRPr lang="zh-CN" altLang="en-US" sz="1600" dirty="0"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a typeface="+mn-ea"/>
                          <a:sym typeface="+mn-ea"/>
                        </a:rPr>
                        <a:t>1.8m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DP Alt Mode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a typeface="+mn-ea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Available Color</a:t>
                      </a:r>
                      <a:endParaRPr lang="zh-CN" altLang="en-US" sz="1600" dirty="0"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sym typeface="+mn-ea"/>
                        </a:rPr>
                        <a:t>  G</a:t>
                      </a:r>
                      <a:r>
                        <a:rPr lang="zh-CN" altLang="en-US" sz="1600" dirty="0">
                          <a:sym typeface="+mn-ea"/>
                        </a:rPr>
                        <a:t>ray</a:t>
                      </a:r>
                      <a:endParaRPr lang="zh-CN" altLang="en-US" sz="1600" b="0" i="0" u="none" strike="noStrike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kern="1200" dirty="0"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sym typeface="+mn-ea"/>
                        </a:rPr>
                        <a:t>  </a:t>
                      </a:r>
                      <a:r>
                        <a:rPr lang="en-US" altLang="zh-CN" sz="1600" dirty="0">
                          <a:sym typeface="+mn-ea"/>
                        </a:rPr>
                        <a:t>C</a:t>
                      </a:r>
                      <a:r>
                        <a:rPr lang="zh-CN" altLang="en-US" sz="1600" dirty="0">
                          <a:sym typeface="+mn-ea"/>
                        </a:rPr>
                        <a:t>E, FCC &amp; RoHS</a:t>
                      </a:r>
                      <a:endParaRPr lang="zh-CN" altLang="en-US" sz="1600" b="0" i="0" u="none" strike="noStrike" dirty="0"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13" y="2225083"/>
            <a:ext cx="4623022" cy="344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51780" y="3972560"/>
          <a:ext cx="6521450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3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XCH-0030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PVC+</a:t>
                      </a:r>
                      <a:r>
                        <a:rPr lang="en-US" altLang="zh-CN" sz="1600" dirty="0">
                          <a:sym typeface="+mn-ea"/>
                        </a:rPr>
                        <a:t>G</a:t>
                      </a: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old-plated connector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USB-C, HDMI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4K@30Hz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Cable Length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3m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DP Alt Mode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CE, FCC &amp; </a:t>
                      </a:r>
                      <a:r>
                        <a:rPr lang="en-US" altLang="zh-CN" sz="1600" dirty="0" err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RoHS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30" y="2225040"/>
            <a:ext cx="2692400" cy="3319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10870" y="1417320"/>
            <a:ext cx="3900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HDMI Cable</a:t>
            </a:r>
          </a:p>
        </p:txBody>
      </p:sp>
      <p:sp>
        <p:nvSpPr>
          <p:cNvPr id="4" name="矩形 3"/>
          <p:cNvSpPr/>
          <p:nvPr/>
        </p:nvSpPr>
        <p:spPr>
          <a:xfrm>
            <a:off x="5225415" y="631825"/>
            <a:ext cx="6566535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1. S</a:t>
            </a:r>
            <a:r>
              <a:rPr lang="zh-CN" altLang="en-US" sz="1600" dirty="0">
                <a:sym typeface="+mn-ea"/>
              </a:rPr>
              <a:t>upports resolutions up to 4K@</a:t>
            </a:r>
            <a:r>
              <a:rPr lang="en-US" altLang="zh-CN" sz="1600" dirty="0">
                <a:sym typeface="+mn-ea"/>
              </a:rPr>
              <a:t>3</a:t>
            </a:r>
            <a:r>
              <a:rPr lang="zh-CN" altLang="en-US" sz="1600" dirty="0">
                <a:sym typeface="+mn-ea"/>
              </a:rPr>
              <a:t>0Hz</a:t>
            </a:r>
            <a:r>
              <a:rPr lang="en-US" altLang="zh-CN" sz="1600" dirty="0">
                <a:sym typeface="+mn-ea"/>
              </a:rPr>
              <a:t>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</a:t>
            </a:r>
            <a:r>
              <a:rPr lang="en-US" altLang="zh-CN" sz="1600" dirty="0">
                <a:sym typeface="+mn-ea"/>
              </a:rPr>
              <a:t>no adapter required;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2. 3m length to satisfy your various needs;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G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old-plated connector on both sides which inhibits corrosion, and ensures maximum conductivity;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0705" y="1293495"/>
            <a:ext cx="4748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DisplayPort Cable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75" y="2308860"/>
            <a:ext cx="3674745" cy="347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48512" y="3939127"/>
          <a:ext cx="6454775" cy="285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3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</a:rPr>
                        <a:t>XCP-1801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+ gold-plated connector</a:t>
                      </a:r>
                      <a:endParaRPr lang="en-US" altLang="zh-CN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USB Type-C; DP</a:t>
                      </a:r>
                      <a:endParaRPr lang="en-US" altLang="zh-CN" sz="1600" dirty="0">
                        <a:solidFill>
                          <a:schemeClr val="dk1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HDMI Resolution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4K*2K(3840*2160) @60Hz</a:t>
                      </a:r>
                      <a:endParaRPr lang="en-US" altLang="zh-CN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Cable Length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1.8m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DP Alt Mode</a:t>
                      </a:r>
                      <a:endParaRPr lang="en-US" altLang="zh-CN" sz="1600" dirty="0"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CE, FCC, RoHS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5436870" y="655320"/>
            <a:ext cx="6566535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zh-CN" altLang="en-US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</a:t>
            </a:r>
            <a:r>
              <a:rPr lang="en-US" altLang="zh-CN" sz="1600" dirty="0">
                <a:sym typeface="+mn-ea"/>
              </a:rPr>
              <a:t>no adapter required;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2. S</a:t>
            </a:r>
            <a:r>
              <a:rPr lang="zh-CN" altLang="en-US" sz="1600" dirty="0">
                <a:sym typeface="+mn-ea"/>
              </a:rPr>
              <a:t>upports resolutions up to 4Kx2K(3840x2160) @60Hz</a:t>
            </a:r>
            <a:r>
              <a:rPr lang="en-US" altLang="zh-CN" sz="1600" dirty="0">
                <a:sym typeface="+mn-ea"/>
              </a:rPr>
              <a:t>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G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old-plated connector on both sides which inhibits corrosion, and ensures maximum conductivity;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1680" y="1106170"/>
            <a:ext cx="4256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rPr>
              <a:t>8K DisplayPort </a:t>
            </a:r>
            <a:r>
              <a:rPr 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rPr>
              <a:t>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226050" y="907415"/>
            <a:ext cx="6964045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2400" b="1" dirty="0">
              <a:solidFill>
                <a:srgbClr val="009D9D"/>
              </a:solidFill>
              <a:latin typeface="Calibri" panose="020F0502020204030204" charset="0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1600" dirty="0"/>
              <a:t>1. 32.4 Gbps bandwidth </a:t>
            </a:r>
            <a:r>
              <a:rPr lang="en-US" altLang="zh-CN" sz="1600" dirty="0"/>
              <a:t>a</a:t>
            </a:r>
            <a:r>
              <a:rPr lang="zh-CN" altLang="en-US" sz="1600" dirty="0"/>
              <a:t>llows you to enjoy the games in high resolution and with lightning-fast refresh rates</a:t>
            </a:r>
            <a:r>
              <a:rPr lang="en-US" altLang="zh-CN" sz="1600" dirty="0"/>
              <a:t>;</a:t>
            </a: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/>
              <a:t>2. </a:t>
            </a:r>
            <a:r>
              <a:rPr lang="zh-CN" altLang="en-US" sz="1600" dirty="0"/>
              <a:t>Supports up to 8K(7680x4320) @ 60Hz</a:t>
            </a:r>
            <a:r>
              <a:rPr lang="zh-CN" altLang="en-US" sz="1600" dirty="0">
                <a:sym typeface="+mn-ea"/>
              </a:rPr>
              <a:t> Resolution</a:t>
            </a:r>
            <a:r>
              <a:rPr lang="en-US" altLang="zh-CN" sz="1600" dirty="0">
                <a:sym typeface="+mn-ea"/>
              </a:rPr>
              <a:t>;</a:t>
            </a:r>
            <a:r>
              <a:rPr lang="zh-CN" altLang="en-US" sz="1600" dirty="0">
                <a:sym typeface="+mn-ea"/>
              </a:rPr>
              <a:t> </a:t>
            </a: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>
                <a:sym typeface="+mn-ea"/>
              </a:rPr>
              <a:t>3. </a:t>
            </a:r>
            <a:r>
              <a:rPr lang="zh-CN" altLang="en-US" sz="1600" dirty="0"/>
              <a:t>165Hz </a:t>
            </a:r>
            <a:r>
              <a:rPr lang="en-US" altLang="zh-CN" sz="1600" dirty="0"/>
              <a:t>r</a:t>
            </a:r>
            <a:r>
              <a:rPr lang="zh-CN" altLang="en-US" sz="1600" dirty="0"/>
              <a:t>efresh </a:t>
            </a:r>
            <a:r>
              <a:rPr lang="en-US" altLang="zh-CN" sz="1600" dirty="0"/>
              <a:t>r</a:t>
            </a:r>
            <a:r>
              <a:rPr lang="zh-CN" altLang="en-US" sz="1600" dirty="0"/>
              <a:t>ate </a:t>
            </a:r>
            <a:r>
              <a:rPr lang="en-US" altLang="zh-CN" sz="1600" dirty="0"/>
              <a:t>r</a:t>
            </a:r>
            <a:r>
              <a:rPr lang="zh-CN" altLang="en-US" sz="1600" dirty="0"/>
              <a:t>educes flicker to give you a really comfortable and smoother gaming experience</a:t>
            </a:r>
            <a:r>
              <a:rPr lang="en-US" altLang="zh-CN" sz="1600" dirty="0"/>
              <a:t>;</a:t>
            </a: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/>
              <a:t>4. </a:t>
            </a:r>
            <a:r>
              <a:rPr lang="zh-CN" altLang="en-US" sz="1600" dirty="0"/>
              <a:t>HDR Provides more dynamic range and images detail than normal images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600" dirty="0"/>
              <a:t>5.</a:t>
            </a:r>
            <a:r>
              <a:rPr lang="zh-CN" altLang="en-US" sz="1600" dirty="0"/>
              <a:t> High-intensity Signal Protection</a:t>
            </a:r>
            <a:r>
              <a:rPr lang="en-US" altLang="zh-CN" sz="1600" dirty="0"/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26050" y="3832860"/>
          <a:ext cx="6316980" cy="3090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  Model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cs typeface="+mn-lt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cs typeface="+mn-lt"/>
                        </a:rPr>
                        <a:t>X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cs typeface="+mn-lt"/>
                        </a:rPr>
                        <a:t>DD01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>
                          <a:solidFill>
                            <a:srgbClr val="000000"/>
                          </a:solidFill>
                          <a:cs typeface="+mn-lt"/>
                        </a:rPr>
                        <a:t>  </a:t>
                      </a:r>
                      <a:r>
                        <a:rPr lang="zh-CN" sz="1600" b="0" i="0" u="none" strike="noStrike" kern="1200">
                          <a:solidFill>
                            <a:srgbClr val="000000"/>
                          </a:solidFill>
                          <a:cs typeface="+mn-lt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2 x DisplayPort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r>
                        <a:rPr lang="zh-CN" altLang="zh-CN" sz="1600" dirty="0">
                          <a:cs typeface="+mn-lt"/>
                        </a:rPr>
                        <a:t>Resolution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Up to 8K(7680 x 4320) @ 60Hz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zh-CN" sz="1600" dirty="0">
                          <a:cs typeface="+mn-lt"/>
                        </a:rPr>
                        <a:t>Bandwidth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32.4Gbps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cs typeface="+mn-lt"/>
                        </a:rPr>
                        <a:t>Refresh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8K(7680x4320) @ 60Hz, 4K(3840 x 2160) @ 144Hz, 2K(2560x1440) @165Hz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1" name="图片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" y="2496820"/>
            <a:ext cx="3340100" cy="265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0" y="5367020"/>
            <a:ext cx="751840" cy="751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77060" y="5481955"/>
            <a:ext cx="2557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Presell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3855" y="1189355"/>
            <a:ext cx="5299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 C to Mini DisplayPort Cable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773302" y="3799427"/>
          <a:ext cx="6096000" cy="2828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4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cs typeface="+mn-lt"/>
                          <a:sym typeface="+mn-ea"/>
                        </a:rPr>
                        <a:t>XCM-1501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USB C, Mini DisplayPort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PVC+</a:t>
                      </a:r>
                      <a:r>
                        <a:rPr lang="en-US" altLang="zh-CN" sz="1600" dirty="0">
                          <a:sym typeface="+mn-ea"/>
                        </a:rPr>
                        <a:t>G</a:t>
                      </a: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old-plated connector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Mini DisplayPort Resolution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cs typeface="+mn-lt"/>
                          <a:sym typeface="+mn-ea"/>
                        </a:rPr>
                        <a:t>4Kx2K(3840x2160)</a:t>
                      </a:r>
                      <a:r>
                        <a:rPr lang="en-US" sz="1600" dirty="0">
                          <a:sym typeface="+mn-ea"/>
                        </a:rPr>
                        <a:t>@</a:t>
                      </a:r>
                      <a:r>
                        <a:rPr sz="1600" dirty="0">
                          <a:sym typeface="+mn-ea"/>
                        </a:rPr>
                        <a:t>60Hz</a:t>
                      </a:r>
                      <a:endParaRPr lang="en-US" altLang="zh-CN" sz="1600" dirty="0"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Cable Length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1.8m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DP Alt Mode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CE, FCC, RoHS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60120" y="2301875"/>
            <a:ext cx="3625215" cy="32689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73420" y="725170"/>
            <a:ext cx="656653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Plug and Play, no adapter required;</a:t>
            </a:r>
            <a:endPara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Support resolutions up to </a:t>
            </a:r>
            <a:r>
              <a:rPr lang="en-US" altLang="zh-CN" sz="1600" dirty="0">
                <a:cs typeface="+mn-lt"/>
                <a:sym typeface="+mn-ea"/>
              </a:rPr>
              <a:t>4Kx2K(3840x2160)</a:t>
            </a:r>
            <a:r>
              <a:rPr lang="en-US" sz="1600" dirty="0">
                <a:sym typeface="+mn-ea"/>
              </a:rPr>
              <a:t>@</a:t>
            </a:r>
            <a:r>
              <a:rPr sz="1600" dirty="0">
                <a:sym typeface="+mn-ea"/>
              </a:rPr>
              <a:t>60Hz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video and audio output; Mirror mode and extend mode are available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4. G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old-plated connector on both sides which inhibits corrosion, and ensures maximum conductivity;</a:t>
            </a:r>
            <a:endParaRPr lang="zh-CN" sz="16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5. </a:t>
            </a:r>
            <a:r>
              <a:rPr lang="zh-CN" altLang="en-US" sz="1600" dirty="0">
                <a:sym typeface="+mn-ea"/>
              </a:rPr>
              <a:t>Perfectly works with USB-C port devices with DP Alt  mode</a:t>
            </a:r>
            <a:r>
              <a:rPr lang="en-US" altLang="zh-CN" sz="1600" dirty="0">
                <a:sym typeface="+mn-ea"/>
              </a:rPr>
              <a:t>.</a:t>
            </a:r>
            <a:endParaRPr lang="zh-CN" altLang="en-US" sz="1600" dirty="0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295" y="1219200"/>
            <a:ext cx="5106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15W Fast Wireless Charging Pad </a:t>
            </a:r>
          </a:p>
        </p:txBody>
      </p:sp>
      <p:sp>
        <p:nvSpPr>
          <p:cNvPr id="5" name="矩形 4"/>
          <p:cNvSpPr/>
          <p:nvPr/>
        </p:nvSpPr>
        <p:spPr>
          <a:xfrm>
            <a:off x="5393055" y="848995"/>
            <a:ext cx="672655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The maximum output power of this wireless charger is increased to 15W;</a:t>
            </a: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2. 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The built-in large coil of pure copper and smart chip provide more efficient charging;</a:t>
            </a: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Premium zinc-alloy &amp; tempered glass enable good heat dissipation;</a:t>
            </a: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Simple and smooth design, thin and light bogy,  all make it easy to carry;</a:t>
            </a: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5.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8780" y="3507105"/>
          <a:ext cx="6464300" cy="3358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35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T559-F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1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zinc-alloy &amp; tempered glass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5V-12V/2A</a:t>
                      </a:r>
                      <a:endParaRPr lang="en-US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15W(Compatible with 10W/7.5W/5W)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100*100*6.6mm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4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4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ETL, RCM, FCC, CE, RoHS</a:t>
                      </a:r>
                      <a:endParaRPr lang="en-US" altLang="fr-FR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01" name="AutoShape 1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2" name="AutoShape 2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803" name="AutoShape 3" descr="C:\Users\lgt\AppData\Roaming\Tencent\Users\64677149\QQ\WinTemp\RichOle\$}(E[K6M~%4 125KF)X`B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4995" y="2226310"/>
            <a:ext cx="3705225" cy="3416935"/>
          </a:xfrm>
          <a:prstGeom prst="rect">
            <a:avLst/>
          </a:prstGeom>
        </p:spPr>
      </p:pic>
      <p:pic>
        <p:nvPicPr>
          <p:cNvPr id="14" name="图片 13" descr="19957421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325" y="5643245"/>
            <a:ext cx="483235" cy="4832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05560" y="5408295"/>
            <a:ext cx="3139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Power up to 15W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  <a:p>
            <a:pPr algn="l"/>
            <a:r>
              <a:rPr lang="en-US" altLang="zh-CN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+mn-ea"/>
              </a:rPr>
              <a:t>Brand spokesman</a:t>
            </a:r>
            <a:endParaRPr lang="en-US" altLang="zh-CN" sz="2800">
              <a:gradFill>
                <a:gsLst>
                  <a:gs pos="4000">
                    <a:srgbClr val="D84768"/>
                  </a:gs>
                  <a:gs pos="100000">
                    <a:srgbClr val="FBC69A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3855" y="1189355"/>
            <a:ext cx="5299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Thunderbolt 3 Active Cable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78095" y="3336925"/>
          <a:ext cx="6195695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cs typeface="+mn-lt"/>
                          <a:sym typeface="+mn-ea"/>
                        </a:rPr>
                        <a:t>A3006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 x Thunderbolt 3 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+ nickel-plated connector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Transfer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40Gbps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5A/20V 100W (Max)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Video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Up to dual 4K@60Hz displays or a 5K display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CE, FCC, RoHS, Thunderbolt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000625" y="939165"/>
            <a:ext cx="7189470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This Thunderbolt 3 active cable has been tested to abide by the Thunderbolt standards;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Transfer data at up to staggering speed of 40 Gbps between two Thunderbolt devices ;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Deliver up to 100W of power delivery to charge your Thunderbolt devices;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Supports dual full 4K@60 Hz displays or even a 5K display when used with compatible systems and Thunderbolt 3 accessories.</a:t>
            </a:r>
          </a:p>
        </p:txBody>
      </p:sp>
      <p:pic>
        <p:nvPicPr>
          <p:cNvPr id="65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2775" y="2207895"/>
            <a:ext cx="3630930" cy="342709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3855" y="1189355"/>
            <a:ext cx="5299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Thunderbolt 3 Passive Cable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77815" y="3345815"/>
          <a:ext cx="6466840" cy="339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cs typeface="+mn-lt"/>
                          <a:sym typeface="+mn-ea"/>
                        </a:rPr>
                        <a:t>A3009</a:t>
                      </a:r>
                    </a:p>
                  </a:txBody>
                  <a:tcPr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+ nickel-plated connector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latin typeface="Calibri" panose="020F0502020204030204" charset="0"/>
                          <a:sym typeface="+mn-ea"/>
                        </a:rPr>
                        <a:t>2 x Thunderbolt 3</a:t>
                      </a:r>
                      <a:endParaRPr lang="en-US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Power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20V/5A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6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Video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Single Monitor at 5K@60Hz</a:t>
                      </a:r>
                    </a:p>
                    <a:p>
                      <a:pPr>
                        <a:buNone/>
                      </a:pPr>
                      <a:r>
                        <a:rPr lang="en-US" altLang="zh-CN" sz="1600"/>
                        <a:t>Dual Monitors at 4K@60Hz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0.8m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+mn-cs"/>
                          <a:sym typeface="+mn-ea"/>
                        </a:rPr>
                        <a:t>Transfer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40Gbps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sym typeface="+mn-ea"/>
                        </a:rPr>
                        <a:t>Certification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CE, FCC, RoHS, Thunderbolt 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377815" y="800735"/>
            <a:ext cx="6812280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Thunderbolt certified, tested to abide by the Thunderbolt standards.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Supports 40Gbps data transfer speedswhich four times faster than standard USB-C cables. 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40Gbps bandwidth supports dual full 4K @60Hz displays or even a 5K display when used with compatible systems and Thunderbolt 3 accessories.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Thunderbolt, USB &amp; DisplayPort Alt Mode compatible.</a:t>
            </a:r>
          </a:p>
          <a:p>
            <a:pPr algn="l" fontAlgn="auto">
              <a:lnSpc>
                <a:spcPct val="100000"/>
              </a:lnSpc>
              <a:buClrTx/>
              <a:buSzTx/>
              <a:buAutoNum type="arabicPeriod"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(Important Note: Passive Thunderbolt 3 cable support native DP alternate mode and USB3.1 Gen1 &amp; Gen2 mode)</a:t>
            </a:r>
          </a:p>
        </p:txBody>
      </p:sp>
      <p:pic>
        <p:nvPicPr>
          <p:cNvPr id="36" name="内容占位符 35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572770" y="2506345"/>
            <a:ext cx="3965575" cy="3483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A+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12192000" cy="814082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35" y="1206500"/>
            <a:ext cx="4375150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0345" y="1875155"/>
            <a:ext cx="3935730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Charge &amp; Sync Cable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1965" y="1299845"/>
            <a:ext cx="4629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USB-A to Lightning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413375" y="800735"/>
            <a:ext cx="677862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1. Apple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MFi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certified, the output current of this cable is 2.4A(Max)；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It works with all devices with lightning port；</a:t>
            </a:r>
            <a:endParaRPr lang="zh-CN" altLang="en-US" sz="1600" dirty="0">
              <a:latin typeface="Songti SC" charset="-122"/>
              <a:ea typeface="Songti SC" charset="-122"/>
              <a:cs typeface="Songti SC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T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 cable can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charge Apple devices at full speed, also provide data transmission with up to 480Mbp, not bothered by upgrading;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Designed with TPE shell and Tinplate shield, this cable is flexible and durable.</a:t>
            </a:r>
            <a:endParaRPr lang="en-US" sz="1600" dirty="0">
              <a:latin typeface="Calibri" panose="020F050202020403020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1489" y="3343341"/>
          <a:ext cx="6558915" cy="279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88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IP0026/IP0027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a typeface="+mn-ea"/>
                        <a:cs typeface="+mn-lt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USB A, Lightning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TPE Shell+Tinplate Shield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Black,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5V/2.4A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Data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USB2.0/480Mbps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Cable 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1.2m/1.8m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MFi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, CE, FCC, RoHS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5" y="1865630"/>
            <a:ext cx="3596005" cy="394081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330" y="99250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2-In-1 Charging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525770" y="808990"/>
            <a:ext cx="656653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Apple MFi certified, the output current of this cable is 2.4A(Max)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；</a:t>
            </a:r>
            <a:endParaRPr lang="zh-CN" altLang="en-US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Micro USB and Lightning </a:t>
            </a:r>
            <a:r>
              <a:rPr lang="en-US" altLang="zh-CN" sz="1600" dirty="0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[MFi Certified]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sym typeface="+mn-ea"/>
              </a:rPr>
              <a:t> 2 in 1 combo design;</a:t>
            </a:r>
            <a:endParaRPr lang="zh-CN" altLang="en-US" sz="1600" dirty="0">
              <a:latin typeface="Songti SC" charset="-122"/>
              <a:ea typeface="Songti SC" charset="-122"/>
              <a:cs typeface="Songti SC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ym typeface="+mn-ea"/>
              </a:rPr>
              <a:t>3. T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 cable can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charge devices at full speed, also provide data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transmission with up to 480Mbp, not bothered by upgrading；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Reinforced aluminum housing and nylon braided shielding can withstand daily wear and tear.</a:t>
            </a:r>
          </a:p>
        </p:txBody>
      </p:sp>
      <p:pic>
        <p:nvPicPr>
          <p:cNvPr id="3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132840" y="2094230"/>
            <a:ext cx="2953385" cy="351218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55944" y="3487486"/>
          <a:ext cx="6558915" cy="279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88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</a:rPr>
                        <a:t> IP0028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USB A, Lightning, Micro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Nylon Braided Protective Layer+Aluminum Housing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a typeface="+mn-ea"/>
                        <a:cs typeface="+mn-lt"/>
                        <a:sym typeface="+mn-ea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Available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5V/2.4A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Data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USB2.0/480Mbps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Cable 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 1.2m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MFi, CE, FCC, RoHS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9597" y="3477807"/>
          <a:ext cx="6442710" cy="299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IP0030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USB-A , Lightning, Micro USB, Type-C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Nylon Braided Protective Layer+Aluminum Housing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5V/2.4A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Data Transmission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480Mbps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 1.2m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Certifications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MFi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, CE, FCC, RoHS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8635" y="2239645"/>
            <a:ext cx="3811905" cy="354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54330" y="99250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3-In-1 Charging Cable</a:t>
            </a:r>
          </a:p>
        </p:txBody>
      </p:sp>
      <p:sp>
        <p:nvSpPr>
          <p:cNvPr id="4" name="矩形 3"/>
          <p:cNvSpPr/>
          <p:nvPr/>
        </p:nvSpPr>
        <p:spPr>
          <a:xfrm>
            <a:off x="5427980" y="800735"/>
            <a:ext cx="656653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Apple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MFi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certified, the output current of this cable is 2.4A(Max);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2.3 in 1 combo design, no need to carry many cables;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The cable can charge most devices , also provide data transmission with up to 480Mbps;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Reinforced aluminum housing and nylon braided shielding can withstand daily wear and tear.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数据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" y="1737360"/>
            <a:ext cx="4302760" cy="4302760"/>
          </a:xfrm>
          <a:prstGeom prst="rect">
            <a:avLst/>
          </a:prstGeom>
          <a:noFill/>
        </p:spPr>
      </p:pic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6875" y="1162050"/>
            <a:ext cx="484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USB-C to Lightning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144135" y="1085215"/>
            <a:ext cx="659193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MFi certification, compatible with all Apple equipment; </a:t>
            </a: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2. USB-C connector has passed USB-IF certification, and has more than 20,000 times tests of plug and pull;</a:t>
            </a:r>
          </a:p>
          <a:p>
            <a:pPr algn="l" fontAlgn="auto">
              <a:lnSpc>
                <a:spcPct val="10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3. The transmission rate is as high as 480Mbps.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44135" y="2741930"/>
          <a:ext cx="6454775" cy="308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51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IP0039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USB-C, Lightning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Nylon braided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100W(Max)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Data Transmission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480Mbps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24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1.2m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Certifications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MFi, CE, FCC, RoHS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34330" y="3667760"/>
          <a:ext cx="6353810" cy="3072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70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lt"/>
                          <a:sym typeface="+mn-ea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IP0036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USB-C, Lightning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TPE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Available Color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Black/White</a:t>
                      </a:r>
                      <a:endParaRPr lang="en-US" altLang="en-US" sz="1600" dirty="0">
                        <a:solidFill>
                          <a:schemeClr val="tx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Output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 30W(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Max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）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a typeface="+mn-ea"/>
                          <a:cs typeface="Calibri" panose="020F0502020204030204" charset="0"/>
                          <a:sym typeface="+mn-ea"/>
                        </a:rPr>
                        <a:t>Data Transmission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  480Mbps</a:t>
                      </a:r>
                      <a:endParaRPr lang="en-US" alt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2m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+mn-lt"/>
                        </a:rPr>
                        <a:t>  Bending Life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  15000+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Certifications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kern="1200">
                          <a:solidFill>
                            <a:schemeClr val="dk1"/>
                          </a:solidFill>
                          <a:ea typeface="+mn-ea"/>
                          <a:cs typeface="+mn-lt"/>
                          <a:sym typeface="+mn-ea"/>
                        </a:rPr>
                        <a:t>MFi, CE, FCC, RoHS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2309495"/>
            <a:ext cx="1981835" cy="3469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38400" y="2366010"/>
            <a:ext cx="2290445" cy="34124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6875" y="1162050"/>
            <a:ext cx="484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MFi USB-C to Lightning Cable</a:t>
            </a:r>
          </a:p>
        </p:txBody>
      </p:sp>
      <p:sp>
        <p:nvSpPr>
          <p:cNvPr id="9" name="矩形 8"/>
          <p:cNvSpPr/>
          <p:nvPr/>
        </p:nvSpPr>
        <p:spPr>
          <a:xfrm>
            <a:off x="5381625" y="1162050"/>
            <a:ext cx="668147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MFi certification, support USB Power Delivery charging; 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2. Adopted Apple C94, provide fast charging speed, just need 30 minutes to charge your iPhone from 0-50%;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3. The transmission rate is as high as 480Mbps;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 2m Extra long cable expands the using space to meet your various needs.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27955" y="800735"/>
            <a:ext cx="6964045" cy="336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PD 60W Power Delivery: Capable of charging your device up to 20V/3A (Max);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2. 480Mbps Data Sync: Easily transfer the files, video and photos from your USB-C smartphones up to 480Mbps;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3. Stronger Nylon Braided: The braided cable not only avoid the tangling but also flexible enough;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Compatible with all USB Type-C enabled devices;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4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5. 2m length available, you can lie on the couch or sofa and use your devices while it's charging.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en-US" sz="14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52415" y="3815715"/>
          <a:ext cx="6316980" cy="283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54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XCC-1003/</a:t>
                      </a: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  <a:sym typeface="+mn-ea"/>
                        </a:rPr>
                        <a:t>XCC-1004</a:t>
                      </a:r>
                      <a:endParaRPr lang="en-US" altLang="zh-CN" sz="1600" b="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Nylon braided + aluminum housing 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2*Type-C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60W(Max)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Data Transfer Speed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480Mbps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1.2m/4ft;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2m/6.6ft</a:t>
                      </a:r>
                      <a:endParaRPr lang="zh-CN" altLang="en-US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Available Color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Certifications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01295" y="1271905"/>
            <a:ext cx="5151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60W USB-C to USB-C Cable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" y="2603500"/>
            <a:ext cx="2384425" cy="295338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52346" y="939890"/>
            <a:ext cx="65665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Support Power Delivery charging with maximum output up to 100W;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2.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 2.0 supports data transfer speed up to 480Mbps;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3. 2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 Extra long cable expands the using space to meet your various needs;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Premium nylon braided with aluminum alloy housing ensures a longer service life;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5. Compatible with all USB Type-C enabled devices.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10200" y="3679190"/>
          <a:ext cx="631698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XCC-1002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Nylon braided + aluminum housing 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2*Type-C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100W(Max）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Data Transfer Speed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480Mbps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1.8m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Available Color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Siliver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Certifications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5" name="内容占位符 54"/>
          <p:cNvPicPr>
            <a:picLocks noGrp="1" noChangeAspect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889000" y="1845310"/>
            <a:ext cx="2830195" cy="3124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1127125"/>
            <a:ext cx="5151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PD 100W USB-C to USB-C Cable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075" y="1348740"/>
            <a:ext cx="5104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5-Coil Dual Fast Wireless Charger</a:t>
            </a:r>
          </a:p>
        </p:txBody>
      </p:sp>
      <p:sp>
        <p:nvSpPr>
          <p:cNvPr id="5" name="矩形 4"/>
          <p:cNvSpPr/>
          <p:nvPr/>
        </p:nvSpPr>
        <p:spPr>
          <a:xfrm>
            <a:off x="5417751" y="725260"/>
            <a:ext cx="656653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  <a:sym typeface="+mn-ea"/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1. </a:t>
            </a:r>
            <a:r>
              <a:rPr lang="zh-CN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Built-in </a:t>
            </a:r>
            <a:r>
              <a:rPr lang="en-US" altLang="zh-CN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coils provide a wider charging area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2. Charge two smartphones at the same time, compatible with AirPos 2;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3. A</a:t>
            </a:r>
            <a:r>
              <a:rPr lang="zh-CN" altLang="en-US" sz="1600">
                <a:sym typeface="+mn-ea"/>
              </a:rPr>
              <a:t>nti-slip PU leather surface provides sleek and modern style, also prevents your smartphone from sliding</a:t>
            </a:r>
            <a:r>
              <a:rPr lang="en-US" altLang="zh-CN" sz="1600">
                <a:sym typeface="+mn-ea"/>
              </a:rPr>
              <a:t>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sym typeface="+mn-ea"/>
              </a:rPr>
              <a:t>4. </a:t>
            </a:r>
            <a:r>
              <a:rPr lang="zh-CN" altLang="en-US" sz="1600">
                <a:sym typeface="+mn-ea"/>
              </a:rPr>
              <a:t>Type-C input to support high-speed input for fast wireless charging</a:t>
            </a:r>
            <a:r>
              <a:rPr lang="en-US" altLang="zh-CN" sz="1600">
                <a:sym typeface="+mn-ea"/>
              </a:rPr>
              <a:t>;</a:t>
            </a:r>
            <a:endParaRPr lang="zh-CN" altLang="en-US" sz="1600"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5. </a:t>
            </a:r>
            <a:r>
              <a:rPr sz="1600" dirty="0">
                <a:latin typeface="Calibri" panose="020F0502020204030204" charset="0"/>
                <a:sym typeface="+mn-ea"/>
              </a:rPr>
              <a:t>It supports three charging modes of 10W/7.5</a:t>
            </a:r>
            <a:r>
              <a:rPr lang="en-US" sz="1600" dirty="0">
                <a:latin typeface="Calibri" panose="020F0502020204030204" charset="0"/>
                <a:sym typeface="+mn-ea"/>
              </a:rPr>
              <a:t>W</a:t>
            </a:r>
            <a:r>
              <a:rPr sz="1600" dirty="0">
                <a:latin typeface="Calibri" panose="020F0502020204030204" charset="0"/>
                <a:sym typeface="+mn-ea"/>
              </a:rPr>
              <a:t>/5W</a:t>
            </a:r>
            <a:r>
              <a:rPr lang="en-US" sz="1600" dirty="0">
                <a:latin typeface="Calibri" panose="020F0502020204030204" charset="0"/>
                <a:sym typeface="+mn-ea"/>
              </a:rPr>
              <a:t>, total 18W Max;</a:t>
            </a:r>
            <a:endParaRPr lang="en-US" altLang="zh-CN" sz="16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Calibri" panose="020F0502020204030204" charset="0"/>
              </a:rPr>
              <a:t>6. 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With over-charge, over-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voltage</a:t>
            </a:r>
            <a:r>
              <a:rPr lang="zh-CN" altLang="en-US" sz="1600" dirty="0">
                <a:latin typeface="Calibri" panose="020F0502020204030204" charset="0"/>
                <a:sym typeface="+mn-ea"/>
              </a:rPr>
              <a:t>, over-temperature, over-current protection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9923" y="3776227"/>
          <a:ext cx="6442710" cy="285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T535-S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ABS + PU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5V/3A, 9V/3A(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Max</a:t>
                      </a:r>
                      <a:r>
                        <a:rPr lang="en-US" alt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Total 18W Max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170*80*12.4mm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Black/White/Red/Coral/Blue/Yellow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CE, FCC, RoHS, ETL, RCM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,Qi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, PSE</a:t>
                      </a:r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内容占位符 11" descr="34773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" y="5491480"/>
            <a:ext cx="567055" cy="5670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8065" y="5536565"/>
            <a:ext cx="4168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Best seller in 2019</a:t>
            </a:r>
          </a:p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OEM for Verizon &amp; Errison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" y="2093595"/>
            <a:ext cx="3885565" cy="323151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52346" y="939890"/>
            <a:ext cx="65665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High-speed Charging: Supports rapid charging currents of up to 100W;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Rapid Data Transfer: Transfer music, movies or files in seconds with 10Gbps speed;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Ultra HD Video Resolution: Enabled video resolution up to 4K @ 60Hz;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Gen2 2m coaxial cable has better shielding performance than twisted pair;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5. The braided cable not only tangling but also flexible enough.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10200" y="3679190"/>
          <a:ext cx="6316980" cy="261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</a:rPr>
                        <a:t>XCC-100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USB-C, USB-C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Aluminum Alloy Housing + Nylon Braided Cable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Power Output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100W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Power Delivery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Video Output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4K @ 60Hz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   Transfer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Speed 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10Gbps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Cable Length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cs typeface="+mn-cs"/>
                          <a:sym typeface="+mn-ea"/>
                        </a:rPr>
                        <a:t>2m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Color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8" name="图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5" y="2189480"/>
            <a:ext cx="3434715" cy="340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70535" y="1104265"/>
            <a:ext cx="4356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3.1 GEN 2 Cable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5625" y="1038225"/>
            <a:ext cx="4256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USB-C to USB-C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410131" y="849085"/>
            <a:ext cx="656653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USB 2.0 cable transfer data speeds up to 480 Mbps;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2.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Supports nearly 3A of power output for USB Type-C devices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3. T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ype-C connector is compliant with the USB IF Association Appliance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4. Environment-friendly PVC material, no odor and not easy to age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72430" y="3341370"/>
          <a:ext cx="6316980" cy="2670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CC0001/CC0002/CC0003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PVC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2*Type-C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3A(Max）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Data Transfer Speed 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i="0" u="none" strike="noStrike" dirty="0">
                          <a:latin typeface="Calibri" panose="020F0502020204030204" charset="0"/>
                        </a:rPr>
                        <a:t>USB 2.0 (480Mbps)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0.5m/1m/2m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Available Color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Certifications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内容占位符 10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741680" y="1873250"/>
            <a:ext cx="3223895" cy="3860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9590" y="1089660"/>
            <a:ext cx="4210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USB-A to USB-C Cable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9006" y="944335"/>
            <a:ext cx="65665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en-US" altLang="zh-CN" sz="1200" dirty="0">
              <a:latin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1. The USB 2.0 cable transfer data speeds up to 480 Mbps;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Supports 3A of power output for USB Type-C devices;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Built-in 56KΩ pull-up resistor can protect your devices against damage, giving you incredible safety and reliability;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Flexible USB Type-C cable with sturdy construction makes it stronger and more durable.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77180" y="3620770"/>
          <a:ext cx="6596380" cy="299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1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AC0001/AC0002/AC0003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PVC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USB-A, Type-C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 5V/3A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Data Transfer Speed 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 USB 2.0 (480Mbps)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0.5m/1m/2m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Available Color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 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Certifications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内容占位符 10"/>
          <p:cNvPicPr>
            <a:picLocks noGrp="1" noChangeAspect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>
          <a:xfrm>
            <a:off x="304165" y="1812925"/>
            <a:ext cx="3997960" cy="382968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88695" y="1271270"/>
            <a:ext cx="3934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2400" b="1">
                <a:sym typeface="+mn-ea"/>
              </a:rPr>
              <a:t>5A Supercharge USB-C Cable</a:t>
            </a:r>
            <a:endParaRPr lang="en-US" sz="2400" b="1" dirty="0"/>
          </a:p>
        </p:txBody>
      </p:sp>
      <p:sp>
        <p:nvSpPr>
          <p:cNvPr id="5" name="矩形 4"/>
          <p:cNvSpPr/>
          <p:nvPr/>
        </p:nvSpPr>
        <p:spPr>
          <a:xfrm>
            <a:off x="5342255" y="934085"/>
            <a:ext cx="6678295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en-US" altLang="zh-CN" sz="1600" dirty="0">
                <a:sym typeface="+mn-ea"/>
              </a:rPr>
              <a:t>1.  5A SuperCharge cable, Huawei Mate 10 can be fully charged within 1.5 hours.</a:t>
            </a:r>
          </a:p>
          <a:p>
            <a:r>
              <a:rPr lang="en-US" altLang="zh-CN" sz="1600" dirty="0">
                <a:sym typeface="+mn-ea"/>
              </a:rPr>
              <a:t>2. Transmission speed up to 480 Mbps while charging speed up to 5A;</a:t>
            </a:r>
          </a:p>
          <a:p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>
                <a:sym typeface="+mn-ea"/>
              </a:rPr>
              <a:t>User-friendly design, </a:t>
            </a:r>
            <a:r>
              <a:rPr lang="en-US" altLang="zh-CN" sz="1600" dirty="0">
                <a:sym typeface="+mn-ea"/>
              </a:rPr>
              <a:t>Reversible charging port, allow you to plug in the right way every time.</a:t>
            </a:r>
          </a:p>
          <a:p>
            <a:r>
              <a:rPr lang="en-US" altLang="zh-CN" sz="1600" dirty="0">
                <a:sym typeface="+mn-ea"/>
              </a:rPr>
              <a:t>4. Braided Nylon Type C Cable ensure an excellent anti-twisting &amp; abrasion-proof.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6400" y="3431540"/>
          <a:ext cx="6546850" cy="2929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AC0013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Interface 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USB-A Male to Type-C Male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Output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5V/5A  25W(Max)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Data Transfer Speed 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480Mbps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Material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Nylon Braided; Anti-fire PC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Length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1.2m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Color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Black, Silver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671195" y="2378075"/>
            <a:ext cx="2292985" cy="3425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140" y="3248660"/>
            <a:ext cx="2555240" cy="255524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1680" y="1106170"/>
            <a:ext cx="42564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sym typeface="+mn-ea"/>
              </a:rPr>
              <a:t>2-in-1 USB to Micro USB + USB-C Cable (Coiled)</a:t>
            </a:r>
          </a:p>
        </p:txBody>
      </p:sp>
      <p:sp>
        <p:nvSpPr>
          <p:cNvPr id="5" name="矩形 4"/>
          <p:cNvSpPr/>
          <p:nvPr/>
        </p:nvSpPr>
        <p:spPr>
          <a:xfrm>
            <a:off x="5410131" y="849085"/>
            <a:ext cx="6566535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Enables the cable compatible with both Type C and Micro USB devices;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It works with most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of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Micro USB and Type C enabled devices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Built in a 56Kohm resistor,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cable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safely offers maximum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fast charging  and HighSpeed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data transmission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of 480Mbps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All the 3 connectors are gold-plated to provide maximum conductivity.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28945" y="3598545"/>
          <a:ext cx="6329045" cy="255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XAC-0012-101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(cable + shell) + Gold-plated Connector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 Type-C, Micro USB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Transfer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480Mbps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Power Output</a:t>
                      </a:r>
                      <a:endParaRPr lang="en-US" altLang="zh-CN" sz="1600" b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5V/3A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1" name="图片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5415" y="2503805"/>
            <a:ext cx="2308225" cy="255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1680" y="1106170"/>
            <a:ext cx="42564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sym typeface="+mn-ea"/>
              </a:rPr>
              <a:t>2-in-1 USB to Micro USB + USB-C Cable (Straight)</a:t>
            </a:r>
          </a:p>
        </p:txBody>
      </p:sp>
      <p:sp>
        <p:nvSpPr>
          <p:cNvPr id="5" name="矩形 4"/>
          <p:cNvSpPr/>
          <p:nvPr/>
        </p:nvSpPr>
        <p:spPr>
          <a:xfrm>
            <a:off x="5410131" y="849085"/>
            <a:ext cx="6566535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Enables the cable compatible with both Type C and Micro USB devices;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It works with most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of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Micro USB and Type C enabled devices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Built in a 56Kohm resistor,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cable 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safely offers maximum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fast charging  and HighSpeed 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data transmission</a:t>
            </a:r>
            <a:r>
              <a:rPr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of 480Mbps</a:t>
            </a: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All the 3 connectors are gold-plated to provide maximum conductivity.</a:t>
            </a:r>
            <a:endParaRPr lang="en-US" sz="160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28945" y="3598545"/>
          <a:ext cx="6329045" cy="255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98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XAC-0012-102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PVC (cable + shell) + Gold-plated Connector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 Type-C, Micro USB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Transfer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480Mbps</a:t>
                      </a:r>
                      <a:endParaRPr lang="en-US" altLang="zh-CN" sz="1600" b="0" i="0" u="none" strike="noStrike" kern="1200" dirty="0"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Power Output</a:t>
                      </a:r>
                      <a:endParaRPr lang="en-US" altLang="zh-CN" sz="1600" b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5V/3A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latin typeface="Calibri" panose="020F0502020204030204" charset="0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  <a:sym typeface="+mn-ea"/>
                        </a:rPr>
                        <a:t>Black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2" name="图片 3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26845" y="2677795"/>
            <a:ext cx="2636520" cy="283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5130" y="1122680"/>
            <a:ext cx="4906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USB-A to Micro USB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868035" y="967105"/>
            <a:ext cx="5769610" cy="2922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1. Full USB 2.0 support, data transmission speed up to 480Mbps;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2.  The power output up to 2.4A that can fast charge your micro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devices;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3. This cable is PVC coated, durable yet flexible. Compact design, easy to carry;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4. Compatible with most Android &amp; Windows phones &amp; tablets with micro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interface.</a:t>
            </a:r>
            <a:endParaRPr lang="en-US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6020435" y="3966210"/>
          <a:ext cx="5410200" cy="283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chemeClr val="dk1"/>
                          </a:solidFill>
                          <a:latin typeface="Calibri" panose="020F0502020204030204" charset="0"/>
                        </a:rPr>
                        <a:t>  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AB003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PVC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Interface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USB-A, Micro USB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kern="1200" dirty="0"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5V/2.4A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Data Transfer Speed 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USB 2.0 (480Mbps)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</a:rPr>
                        <a:t>  Cable Length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latin typeface="Calibri" panose="020F0502020204030204" charset="0"/>
                        </a:rPr>
                        <a:t>1.2m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 Available Color</a:t>
                      </a:r>
                      <a:endParaRPr lang="en-US" altLang="zh-CN" sz="1600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White, Black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   Certifications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5" y="2674620"/>
            <a:ext cx="3863975" cy="320230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6910" y="1151255"/>
            <a:ext cx="3982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sz="2400" dirty="0"/>
              <a:t> </a:t>
            </a:r>
            <a:r>
              <a:rPr sz="2800" b="1" dirty="0"/>
              <a:t>USB 3.0 Extension Cable</a:t>
            </a:r>
          </a:p>
        </p:txBody>
      </p:sp>
      <p:sp>
        <p:nvSpPr>
          <p:cNvPr id="5" name="矩形 4"/>
          <p:cNvSpPr/>
          <p:nvPr/>
        </p:nvSpPr>
        <p:spPr>
          <a:xfrm>
            <a:off x="5486400" y="800735"/>
            <a:ext cx="6566535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sz="1600" dirty="0">
                <a:sym typeface="+mn-ea"/>
              </a:rPr>
              <a:t>1. 2m USB 3.0 to USB 3.0 extension cable.</a:t>
            </a:r>
          </a:p>
          <a:p>
            <a:r>
              <a:rPr sz="1600" dirty="0">
                <a:sym typeface="+mn-ea"/>
              </a:rPr>
              <a:t>2. 5Gbps superspeed data transfer, </a:t>
            </a:r>
          </a:p>
          <a:p>
            <a:r>
              <a:rPr sz="1600" dirty="0">
                <a:sym typeface="+mn-ea"/>
              </a:rPr>
              <a:t>3. Compatible with USB Keyboard,Mouse,Flash Drive, Hard Drive,Printer, etc.</a:t>
            </a:r>
          </a:p>
          <a:p>
            <a:r>
              <a:rPr sz="1600" dirty="0">
                <a:sym typeface="+mn-ea"/>
              </a:rPr>
              <a:t>4. Corrosion-resistant gold-plated connectors maximize signal transmission for optimal transmission stability.</a:t>
            </a:r>
          </a:p>
          <a:p>
            <a:r>
              <a:rPr sz="1600" dirty="0">
                <a:sym typeface="+mn-ea"/>
              </a:rPr>
              <a:t>5. Features premium braided protective layer and solid aluminum alloy shell.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89905" y="3176270"/>
          <a:ext cx="6359525" cy="349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XAA001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en-US" sz="1600" dirty="0">
                          <a:latin typeface="Calibri" panose="020F0502020204030204" charset="0"/>
                          <a:sym typeface="+mn-ea"/>
                        </a:rPr>
                        <a:t>USB-A </a:t>
                      </a:r>
                      <a:r>
                        <a:rPr lang="en-US" altLang="zh-CN" sz="1600" dirty="0">
                          <a:latin typeface="Calibri" panose="020F0502020204030204" charset="0"/>
                          <a:sym typeface="+mn-ea"/>
                        </a:rPr>
                        <a:t>Male to USB-A Female</a:t>
                      </a:r>
                      <a:endParaRPr lang="en-US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sym typeface="+mn-ea"/>
                        </a:rPr>
                        <a:t>Nylon braided cable + </a:t>
                      </a:r>
                      <a:r>
                        <a:rPr sz="1600" dirty="0">
                          <a:sym typeface="+mn-ea"/>
                        </a:rPr>
                        <a:t>aluminum alloy shell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Tx/>
                        <a:buSzTx/>
                        <a:buFontTx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Data Transfer Speed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USB3.0/5Gbps</a:t>
                      </a:r>
                      <a:endParaRPr lang="en-US" altLang="en-US" sz="1400" kern="1200" dirty="0">
                        <a:solidFill>
                          <a:schemeClr val="dk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Space gray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Certifications</a:t>
                      </a:r>
                      <a:endParaRPr lang="en-US" altLang="zh-CN" sz="1600" b="0" kern="1200" dirty="0"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CE, FCC, RoHS</a:t>
                      </a:r>
                      <a:endParaRPr lang="en-US" altLang="zh-CN" sz="1600" b="0" i="0" u="none" strike="noStrike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511810" y="1962150"/>
            <a:ext cx="4003040" cy="38163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705" y="992505"/>
            <a:ext cx="4369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sz="2400" dirty="0"/>
              <a:t> </a:t>
            </a:r>
            <a:r>
              <a:rPr lang="en-US" sz="2800" b="1" dirty="0"/>
              <a:t>USB-C to 3.5mm Audio Jack Adapter</a:t>
            </a:r>
          </a:p>
        </p:txBody>
      </p:sp>
      <p:sp>
        <p:nvSpPr>
          <p:cNvPr id="5" name="矩形 4"/>
          <p:cNvSpPr/>
          <p:nvPr/>
        </p:nvSpPr>
        <p:spPr>
          <a:xfrm>
            <a:off x="5334000" y="922020"/>
            <a:ext cx="656653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en-US" altLang="zh-CN" sz="1600" dirty="0">
                <a:sym typeface="+mn-ea"/>
              </a:rPr>
              <a:t>1.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This cable will transmit audio in stereo formation, providing fantastic yet clear sound for you</a:t>
            </a:r>
            <a:r>
              <a:rPr lang="en-US" altLang="zh-CN" sz="1600" dirty="0">
                <a:sym typeface="+mn-ea"/>
              </a:rPr>
              <a:t>;</a:t>
            </a:r>
          </a:p>
          <a:p>
            <a:r>
              <a:rPr lang="en-US" altLang="zh-CN" sz="1600" dirty="0">
                <a:sym typeface="+mn-ea"/>
              </a:rPr>
              <a:t>2. C</a:t>
            </a:r>
            <a:r>
              <a:rPr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ompatible with </a:t>
            </a:r>
            <a:r>
              <a:rPr lang="en-US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almost </a:t>
            </a:r>
            <a:r>
              <a:rPr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all digital devices with standard 3.5mm aux port</a:t>
            </a:r>
            <a:r>
              <a:rPr lang="en-US" altLang="zh-CN" sz="1600" dirty="0">
                <a:sym typeface="+mn-ea"/>
              </a:rPr>
              <a:t>;</a:t>
            </a:r>
          </a:p>
          <a:p>
            <a:r>
              <a:rPr lang="en-US" altLang="zh-CN" sz="1600" dirty="0">
                <a:sym typeface="+mn-ea"/>
              </a:rPr>
              <a:t>3. 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Braid shielding,  corrosion-resistant gold-plated connector and aluminum housing give the cable reliable performance</a:t>
            </a:r>
            <a:r>
              <a:rPr lang="en-US" altLang="zh-CN" sz="1600" dirty="0">
                <a:sym typeface="+mn-ea"/>
              </a:rPr>
              <a:t>.</a:t>
            </a:r>
            <a:endParaRPr lang="zh-CN" altLang="en-US" sz="1600" dirty="0"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34000" y="3226435"/>
          <a:ext cx="6651625" cy="241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7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None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  <a:sym typeface="+mn-ea"/>
                        </a:rPr>
                        <a:t>AUX003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cs typeface="Calibri" panose="020F0502020204030204" charset="0"/>
                        </a:rPr>
                        <a:t>Interface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USB-C; 3.5mm Male Audio Port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cs typeface="Calibri" panose="020F0502020204030204" charset="0"/>
                        </a:rPr>
                        <a:t>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Tx/>
                        <a:buSz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ABS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cs typeface="Calibri" panose="020F0502020204030204" charset="0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cs typeface="Calibri" panose="020F0502020204030204" charset="0"/>
                        </a:rPr>
                        <a:t>Black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b="0" i="0" u="none" strike="noStrike" dirty="0">
                          <a:latin typeface="Calibri" panose="020F0502020204030204" charset="0"/>
                          <a:cs typeface="Calibri" panose="020F0502020204030204" charset="0"/>
                        </a:rPr>
                        <a:t>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15mm</a:t>
                      </a:r>
                      <a:endParaRPr lang="en-US" altLang="zh-CN" sz="1600" b="0" i="0" u="none" strike="noStrike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988695" y="5704840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" y="5589905"/>
            <a:ext cx="751840" cy="75184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86740" y="2270760"/>
            <a:ext cx="3764280" cy="32994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C:\Users\Administrator\Desktop\untitl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339340"/>
            <a:ext cx="3139440" cy="3139440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988695" y="5704840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9" name="Picture 4" descr="C:\Users\Administrator\Desktop\untitl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339340"/>
            <a:ext cx="3139440" cy="3139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istrator\Desktop\1575964346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73"/>
            <a:ext cx="12192000" cy="684702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2463165"/>
            <a:ext cx="4375150" cy="1555115"/>
          </a:xfrm>
          <a:prstGeom prst="rect">
            <a:avLst/>
          </a:prstGeom>
          <a:solidFill>
            <a:srgbClr val="1FA4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6675" y="2987675"/>
            <a:ext cx="3721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USB to NVME Enclosure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285" y="1072515"/>
            <a:ext cx="4971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in 1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Wireless Charger</a:t>
            </a:r>
          </a:p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Stand for Apple Watch</a:t>
            </a:r>
          </a:p>
        </p:txBody>
      </p:sp>
      <p:sp>
        <p:nvSpPr>
          <p:cNvPr id="5" name="矩形 4"/>
          <p:cNvSpPr/>
          <p:nvPr/>
        </p:nvSpPr>
        <p:spPr>
          <a:xfrm>
            <a:off x="5101590" y="335280"/>
            <a:ext cx="688403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Features</a:t>
            </a:r>
            <a:endParaRPr lang="en-US" altLang="zh-CN" sz="1600" dirty="0">
              <a:latin typeface="Calibri" panose="020F05020202040302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 dirty="0">
                <a:latin typeface="Calibri" panose="020F0502020204030204" charset="0"/>
              </a:rPr>
              <a:t>1. Rapid wireless charging dock can charges one Qi-enabled phone and an Apple Watch </a:t>
            </a:r>
            <a:r>
              <a:rPr lang="en-US" sz="1600" dirty="0">
                <a:latin typeface="Calibri" panose="020F0502020204030204" charset="0"/>
              </a:rPr>
              <a:t>simultaneously;</a:t>
            </a:r>
          </a:p>
          <a:p>
            <a:pPr fontAlgn="auto"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</a:rPr>
              <a:t>2. The anti-slip silicone pads on the bottom and surface helps keep your dock in place;</a:t>
            </a:r>
          </a:p>
          <a:p>
            <a:pPr fontAlgn="auto"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</a:rPr>
              <a:t>3. Surrounded by unique aluminum alloy frame with stylish and gorgeous features;</a:t>
            </a:r>
          </a:p>
          <a:p>
            <a:pPr fontAlgn="auto">
              <a:lnSpc>
                <a:spcPct val="150000"/>
              </a:lnSpc>
            </a:pPr>
            <a:r>
              <a:rPr lang="en-US" sz="1600" dirty="0">
                <a:latin typeface="Calibri" panose="020F0502020204030204" charset="0"/>
              </a:rPr>
              <a:t>4. Foldable Apple Watch pad provides various angles to meet the visual needs of different people.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01463" y="3750192"/>
          <a:ext cx="6416675" cy="285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28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T317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Zinc Alloy; Anti-fire PC; TPE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USB-C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Input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5V-2A,9V-2A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4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Output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Apple Watch 5W(max)+iphone 10W(max）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Product Size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180*92*12.5mm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Available Color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White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Certifications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MFI，QI，FCC，CE，RoHS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charset="0"/>
                        </a:rPr>
                        <a:t>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" y="2312035"/>
            <a:ext cx="4416425" cy="22345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2815" y="5178425"/>
            <a:ext cx="416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gradFill>
                  <a:gsLst>
                    <a:gs pos="4000">
                      <a:srgbClr val="D84768"/>
                    </a:gs>
                    <a:gs pos="100000">
                      <a:srgbClr val="FBC69A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New Arrival</a:t>
            </a:r>
          </a:p>
        </p:txBody>
      </p:sp>
      <p:pic>
        <p:nvPicPr>
          <p:cNvPr id="10" name="图片 9" descr="19946497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295" y="5063490"/>
            <a:ext cx="751840" cy="75184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5995" y="1162685"/>
            <a:ext cx="3711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sz="2400" dirty="0">
                <a:sym typeface="+mn-ea"/>
              </a:rPr>
              <a:t> </a:t>
            </a:r>
            <a:r>
              <a:rPr sz="2400" b="1" dirty="0">
                <a:sym typeface="+mn-ea"/>
              </a:rPr>
              <a:t>USB 3.1 Type-C GEN 2 to NVMe M.2 SSD Enclosure</a:t>
            </a:r>
          </a:p>
        </p:txBody>
      </p:sp>
      <p:sp>
        <p:nvSpPr>
          <p:cNvPr id="5" name="矩形 4"/>
          <p:cNvSpPr/>
          <p:nvPr/>
        </p:nvSpPr>
        <p:spPr>
          <a:xfrm>
            <a:off x="5464175" y="424815"/>
            <a:ext cx="656653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Features：</a:t>
            </a:r>
            <a:endParaRPr lang="zh-CN" altLang="en-US" sz="2400" b="1" dirty="0">
              <a:solidFill>
                <a:srgbClr val="009D9D"/>
              </a:solidFill>
              <a:latin typeface="Century Gothic" panose="020B0502020202020204" pitchFamily="34" charset="0"/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en-US" altLang="zh-CN" sz="1600" dirty="0">
                <a:sym typeface="+mn-ea"/>
              </a:rPr>
              <a:t>1</a:t>
            </a:r>
            <a:r>
              <a:rPr lang="zh-CN" altLang="en-US" sz="1600" dirty="0">
                <a:sym typeface="+mn-ea"/>
              </a:rPr>
              <a:t>. Maximum data transfer speed can be up to 10Gbps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r>
              <a:rPr lang="zh-CN" altLang="en-US" sz="1600" dirty="0">
                <a:sym typeface="+mn-ea"/>
              </a:rPr>
              <a:t>2. Compatible with M-Key M.2 SSD (PCI-E &amp; NVMe based), be fit for the size of 2230 / 2242 / 2260 / 2280</a:t>
            </a:r>
            <a:r>
              <a:rPr lang="en-US" altLang="zh-CN" sz="1600" dirty="0">
                <a:sym typeface="+mn-ea"/>
              </a:rPr>
              <a:t>;</a:t>
            </a:r>
            <a:endParaRPr lang="zh-CN" altLang="en-US" sz="1600" dirty="0">
              <a:sym typeface="+mn-ea"/>
            </a:endParaRPr>
          </a:p>
          <a:p>
            <a:r>
              <a:rPr lang="zh-CN" altLang="en-US" sz="1600" dirty="0">
                <a:sym typeface="+mn-ea"/>
              </a:rPr>
              <a:t>3. The latest technology USB 3.1 Type-C GEN 2 is applied</a:t>
            </a:r>
            <a:r>
              <a:rPr lang="en-US" altLang="zh-CN" sz="1600" dirty="0">
                <a:sym typeface="+mn-ea"/>
              </a:rPr>
              <a:t>;</a:t>
            </a:r>
          </a:p>
          <a:p>
            <a:r>
              <a:rPr lang="en-US" altLang="zh-CN" sz="1600" dirty="0">
                <a:sym typeface="+mn-ea"/>
              </a:rPr>
              <a:t>4. Made of premium material that is good for heat dissipation.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4175" y="2772410"/>
          <a:ext cx="6651625" cy="385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4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PC-HDE16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UV + ABS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Interface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Type-C; M-key M.2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Transfer Speed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10Gbps(Max)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Support SSD Capacity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2TB (Max)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Support SSD Protocol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M.2/NVM2  M Kye,B+M Key (PCIE based)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Space Gray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Support 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SSD 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22x30,22x42,22x60,22x80mm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565" y="2772410"/>
            <a:ext cx="2972435" cy="3218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875" y="1361440"/>
            <a:ext cx="46335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Adjustable Phone Desk Holder</a:t>
            </a:r>
          </a:p>
        </p:txBody>
      </p:sp>
      <p:sp>
        <p:nvSpPr>
          <p:cNvPr id="5" name="矩形 4"/>
          <p:cNvSpPr/>
          <p:nvPr/>
        </p:nvSpPr>
        <p:spPr>
          <a:xfrm>
            <a:off x="5159375" y="1150938"/>
            <a:ext cx="6566535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zh-CN" altLang="en-US" sz="1600" dirty="0">
              <a:sym typeface="+mn-ea"/>
            </a:endParaRPr>
          </a:p>
          <a:p>
            <a:r>
              <a:rPr lang="en-US" altLang="zh-CN" sz="1600" dirty="0">
                <a:sym typeface="+mn-ea"/>
              </a:rPr>
              <a:t>1. Adjustable Design: Easily adjust the angle (5°~45°) to find the best viewing angles</a:t>
            </a:r>
            <a:r>
              <a:rPr lang="en-US" altLang="zh-CN" sz="1600" dirty="0">
                <a:solidFill>
                  <a:schemeClr val="dk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; </a:t>
            </a:r>
          </a:p>
          <a:p>
            <a:r>
              <a:rPr lang="en-US" altLang="zh-CN" sz="1600" dirty="0">
                <a:sym typeface="+mn-ea"/>
              </a:rPr>
              <a:t>2. Universal Compatible: Compatible with 4~10 inch mobile phones or tablets;</a:t>
            </a:r>
          </a:p>
          <a:p>
            <a:r>
              <a:rPr lang="en-US" altLang="zh-CN" sz="1600" dirty="0">
                <a:sym typeface="+mn-ea"/>
              </a:rPr>
              <a:t>3. Hands-free for video calling, making videos and watching movies;</a:t>
            </a:r>
          </a:p>
          <a:p>
            <a:r>
              <a:rPr lang="en-US" altLang="zh-CN" sz="1600" dirty="0">
                <a:sym typeface="+mn-ea"/>
              </a:rPr>
              <a:t>4. The anti-slip silicone of dock and base help keep your holder in place.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4175" y="3192780"/>
          <a:ext cx="6651625" cy="290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H035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Product Name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Phone Desk Holder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Sliver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Compatible with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Phone; Tablet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Aluminium Alloy; Silicone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Suitable 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4-10inches mobile phone/tablets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65" y="2534920"/>
            <a:ext cx="2134235" cy="307276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4200" y="1245235"/>
            <a:ext cx="4257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2800" b="1" dirty="0">
                <a:sym typeface="+mn-ea"/>
              </a:rPr>
              <a:t> Magnetic Car Phone Mount</a:t>
            </a:r>
          </a:p>
        </p:txBody>
      </p:sp>
      <p:sp>
        <p:nvSpPr>
          <p:cNvPr id="5" name="矩形 4"/>
          <p:cNvSpPr/>
          <p:nvPr/>
        </p:nvSpPr>
        <p:spPr>
          <a:xfrm>
            <a:off x="5174615" y="951230"/>
            <a:ext cx="656653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sym typeface="+mn-ea"/>
              </a:rPr>
              <a:t>Features</a:t>
            </a:r>
            <a:endParaRPr lang="zh-CN" altLang="en-US" sz="2400" b="1" dirty="0">
              <a:solidFill>
                <a:srgbClr val="009D9D"/>
              </a:solidFill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en-US" altLang="zh-CN" sz="1600" dirty="0">
                <a:sym typeface="+mn-ea"/>
              </a:rPr>
              <a:t>1. Magnetic car mount, fast docking with one hand.</a:t>
            </a:r>
          </a:p>
          <a:p>
            <a:r>
              <a:rPr lang="en-US" altLang="zh-CN" sz="1600" dirty="0">
                <a:sym typeface="+mn-ea"/>
              </a:rPr>
              <a:t>2. Powerful sucker with lever.</a:t>
            </a:r>
          </a:p>
          <a:p>
            <a:r>
              <a:rPr lang="en-US" altLang="zh-CN" sz="1600" dirty="0">
                <a:sym typeface="+mn-ea"/>
              </a:rPr>
              <a:t>3. Built in four powerful neodymium magnets. </a:t>
            </a:r>
          </a:p>
          <a:p>
            <a:r>
              <a:rPr lang="en-US" altLang="zh-CN" sz="1600" dirty="0">
                <a:sym typeface="+mn-ea"/>
              </a:rPr>
              <a:t>4. With a 360 rotation swivel ball.</a:t>
            </a:r>
          </a:p>
          <a:p>
            <a:r>
              <a:rPr lang="en-US" altLang="zh-CN" sz="1600" dirty="0">
                <a:sym typeface="+mn-ea"/>
              </a:rPr>
              <a:t>5. Reusable sticky gel pad, easy to clean.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67655" y="3843020"/>
          <a:ext cx="5258435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30">
                <a:tc>
                  <a:txBody>
                    <a:bodyPr/>
                    <a:lstStyle/>
                    <a:p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a typeface="+mn-ea"/>
                          <a:cs typeface="+mn-cs"/>
                          <a:sym typeface="+mn-ea"/>
                        </a:rPr>
                        <a:t>Model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H010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ABS + PVC + Silicone + Aluminum Alloy + Metal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Black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600" dirty="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Fits for 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a typeface="宋体" panose="02010600030101010101" pitchFamily="2" charset="-122"/>
                          <a:cs typeface="Times New Roman" panose="02020603050405020304"/>
                        </a:rPr>
                        <a:t>Smartphones, GPS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184910" y="2341245"/>
            <a:ext cx="3056890" cy="342709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330" y="915035"/>
            <a:ext cx="495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Universal Water-proof Bag 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64175" y="992505"/>
            <a:ext cx="65665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Highlights</a:t>
            </a:r>
          </a:p>
          <a:p>
            <a:endParaRPr lang="en-US" altLang="zh-CN" sz="1600" dirty="0"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 IPX8 Certified: Superior water-resistant protection up to 98 feet (30 meters);</a:t>
            </a: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Dual swivel lock and sealable closure clipdesign;</a:t>
            </a:r>
            <a:endParaRPr lang="en-US" altLang="zh-CN" sz="1600" dirty="0">
              <a:latin typeface="Calibri" panose="020F0502020204030204" charset="0"/>
            </a:endParaRP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 Screen-touch Functionality ;</a:t>
            </a:r>
            <a:endParaRPr lang="en-US" altLang="zh-CN" sz="1600" dirty="0">
              <a:latin typeface="Calibri" panose="020F0502020204030204" charset="0"/>
            </a:endParaRP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552768" y="3195320"/>
          <a:ext cx="6430645" cy="2243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alt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Model No.</a:t>
                      </a:r>
                      <a:endParaRPr lang="en-US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charset="0"/>
                          <a:ea typeface="微软雅黑" panose="020B0503020204020204" charset="-122"/>
                          <a:sym typeface="+mn-ea"/>
                        </a:rPr>
                        <a:t>WPC007</a:t>
                      </a: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    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Lightweight PVC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Compatible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≤6 inches smartphone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black/white/pink/blue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1028065" y="2449195"/>
            <a:ext cx="3282950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01295" y="800735"/>
            <a:ext cx="11988800" cy="0"/>
          </a:xfrm>
          <a:prstGeom prst="line">
            <a:avLst/>
          </a:prstGeom>
          <a:ln>
            <a:solidFill>
              <a:srgbClr val="00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25" y="87630"/>
            <a:ext cx="1692275" cy="63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126490"/>
            <a:ext cx="5398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Universal Floating Water-proof Bag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00065" y="992505"/>
            <a:ext cx="6430645" cy="263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9D9D"/>
                </a:solidFill>
                <a:latin typeface="Calibri" panose="020F0502020204030204" charset="0"/>
              </a:rPr>
              <a:t>Highlights</a:t>
            </a:r>
          </a:p>
          <a:p>
            <a:endParaRPr lang="en-US" altLang="zh-CN" sz="1600" dirty="0">
              <a:latin typeface="Calibri" panose="020F0502020204030204" charset="0"/>
            </a:endParaRPr>
          </a:p>
          <a:p>
            <a:r>
              <a:rPr lang="en-US" altLang="zh-CN" sz="1600" dirty="0">
                <a:latin typeface="Calibri" panose="020F0502020204030204" charset="0"/>
              </a:rPr>
              <a:t>1.</a:t>
            </a:r>
            <a:r>
              <a:rPr lang="en-US" altLang="zh-CN" sz="1600" dirty="0">
                <a:latin typeface="Calibri" panose="020F0502020204030204" charset="0"/>
                <a:sym typeface="+mn-ea"/>
              </a:rPr>
              <a:t>  IPX8 Certified: Superior water-resistant protection up to 98 feet (30 meters);</a:t>
            </a: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2. Lightweight TPU edges makes your phone floating on water  ;</a:t>
            </a:r>
            <a:endParaRPr lang="en-US" altLang="zh-CN" sz="1600" dirty="0">
              <a:latin typeface="Calibri" panose="020F0502020204030204" charset="0"/>
            </a:endParaRP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3. Dual swivel lock and sealable closure clip design;</a:t>
            </a: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Calibri" panose="020F0502020204030204" charset="0"/>
                <a:sym typeface="+mn-ea"/>
              </a:rPr>
              <a:t>4.  Screen-touch Functionality</a:t>
            </a:r>
          </a:p>
          <a:p>
            <a:pPr defTabSz="94805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00065" y="3652520"/>
          <a:ext cx="6430645" cy="242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alt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Model No.</a:t>
                      </a:r>
                      <a:endParaRPr lang="en-US" altLang="en-US" sz="1600" b="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charset="0"/>
                          <a:ea typeface="微软雅黑" panose="020B0503020204020204" charset="-122"/>
                          <a:sym typeface="+mn-ea"/>
                        </a:rPr>
                        <a:t>WPC035</a:t>
                      </a:r>
                      <a:endParaRPr lang="en-US" alt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rgbClr val="20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Material    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Lightweight TPU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600" b="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  <a:sym typeface="+mn-ea"/>
                        </a:rPr>
                        <a:t>Compatible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sym typeface="+mn-ea"/>
                        </a:rPr>
                        <a:t>≤6 inches smartphone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Color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black/white 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内容占位符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768350" y="2282190"/>
            <a:ext cx="3761740" cy="376936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118610" y="294640"/>
            <a:ext cx="4309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CHOETECH--</a:t>
            </a:r>
            <a:r>
              <a:rPr lang="en-US" altLang="zh-CN" b="1">
                <a:solidFill>
                  <a:schemeClr val="bg1"/>
                </a:solidFill>
              </a:rPr>
              <a:t>Power to The Best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18280" y="302260"/>
            <a:ext cx="4309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CHOETECH--</a:t>
            </a:r>
            <a:r>
              <a:rPr lang="en-US" altLang="zh-CN" b="1">
                <a:solidFill>
                  <a:schemeClr val="bg1"/>
                </a:solidFill>
              </a:rPr>
              <a:t>Power to The Best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3990" y="-44450"/>
            <a:ext cx="12442190" cy="694753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909060" y="2073275"/>
            <a:ext cx="4729480" cy="176339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50000" y="15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5、7、8、11、14、15"/>
  <p:tag name="KSO_WM_SLIDE_ID" val="custom20191150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91150"/>
  <p:tag name="KSO_WM_SLIDE_LAYOUT" val="a_b"/>
  <p:tag name="KSO_WM_SLIDE_LAYOUT_CNT" val="1_3"/>
  <p:tag name="KSO_WM_TEMPLATE_MASTER_TYPE" val="1"/>
  <p:tag name="KSO_WM_TEMPLATE_COLOR_TYPE" val="1"/>
  <p:tag name="KSO_WM_TEMPLATE_MASTER_THUMB_INDEX" val="12"/>
  <p:tag name="KSO_WM_SLIDE_MODEL_TYPE" val="cover"/>
  <p:tag name="KSO_WM_SLIDE_ANIMATION_ID" val="3126320"/>
  <p:tag name="KSO_WM_SLIDE_ANIMATION_TYPE" val="0_8_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65cb146-0f19-4288-93a3-c4886f40907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db8d8b1-06a8-4420-9672-ade13b30ebec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3da6c6-f426-4127-b820-6e1114f997f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ed1f5d-ff3b-4680-bfd4-98a8941ed53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a1d2980-1f20-4238-94b4-1c885553a11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0f1205-3ac0-42e6-953d-9f465a88960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a1d2980-1f20-4238-94b4-1c885553a11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1150_1*a*1"/>
  <p:tag name="KSO_WM_TEMPLATE_CATEGORY" val="custom"/>
  <p:tag name="KSO_WM_TEMPLATE_INDEX" val="20191150"/>
  <p:tag name="KSO_WM_UNIT_LAYERLEVEL" val="1"/>
  <p:tag name="KSO_WM_TAG_VERSION" val="1.0"/>
  <p:tag name="KSO_WM_BEAUTIFY_FLAG" val="#wm#"/>
  <p:tag name="KSO_WM_UNIT_PRESET_TEXT" val="渐变工作总结汇报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0f1205-3ac0-42e6-953d-9f465a88960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0f1205-3ac0-42e6-953d-9f465a88960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789108716"/>
  <p:tag name="KSO_WM_UNIT_PLACING_PICTURE_USER_VIEWPORT" val="{&quot;height&quot;:2604,&quot;width&quot;:320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73e5cf7-5cd5-4804-a451-7a49089496f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6df43d-bbd7-4118-b887-43f173a9e6f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902271-2603-4475-b0ce-1e46a5377e0b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902271-2603-4475-b0ce-1e46a5377e0b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5da3150-c3af-4dad-8a38-08e29715710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238aab0-cdf6-4f5d-9a6b-a1214077718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d1d3e9b-0388-44e5-a4cd-5fe31495644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40cdb7-3ce8-4eff-a82c-4906459683a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cd38a8d-3a4f-49f6-978b-f98aed541478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d2500b-0451-46b0-886b-2a97fc58e7a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d2500b-0451-46b0-886b-2a97fc58e7af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3380f10-fd5d-421a-8325-989a8ebea3ff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56d27d5-8ab7-4a3e-b3b9-f1d8b085ae9f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3380f10-fd5d-421a-8325-989a8ebea3ff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2e3dba9-44d1-4622-bbd8-a4044ff9abd4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3380f10-fd5d-421a-8325-989a8ebea3ff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336b13-59ba-4565-b01e-1c4bff479b3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1361b75-0b81-4ef2-92fd-9efef750740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3da6c6-f426-4127-b820-6e1114f997f8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058a5f9-004e-46ce-89dd-0534113d738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1361b75-0b81-4ef2-92fd-9efef7507404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1d10bcb-4552-440e-902d-07303e02141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de60972-c542-4c45-9812-0c76d3a27dc7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058a5f9-004e-46ce-89dd-0534113d7381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058a5f9-004e-46ce-89dd-0534113d7381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336b13-59ba-4565-b01e-1c4bff479b39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336b13-59ba-4565-b01e-1c4bff479b39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8c5953-1681-4098-a8a7-841fe8b218b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8c5953-1681-4098-a8a7-841fe8b218b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40cdb7-3ce8-4eff-a82c-4906459683a1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2285de4-89be-48a3-8ccb-c6dceeaa83ed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7219640-b054-497c-93aa-13e4de6fd9ce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479c4fa-5180-432a-89c1-a0439ea7872f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528275-688e-4747-acc3-9f866f42f20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479c4fa-5180-432a-89c1-a0439ea7872f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479c4fa-5180-432a-89c1-a0439ea7872f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479c4fa-5180-432a-89c1-a0439ea7872f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099e62f-c205-4a75-b72b-7c646adf7f08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099e62f-c205-4a75-b72b-7c646adf7f08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d2500b-0451-46b0-886b-2a97fc58e7a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3da6c6-f426-4127-b820-6e1114f997f8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d2500b-0451-46b0-886b-2a97fc58e7af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d2500b-0451-46b0-886b-2a97fc58e7af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0eeebe3-5a8f-46ee-9faf-456aa1ad087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0eeebe3-5a8f-46ee-9faf-456aa1ad0877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0eeebe3-5a8f-46ee-9faf-456aa1ad087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08716ee-1db2-4936-a9a0-245243efb65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cfc0df4-c6a7-43f7-9c43-10490e688991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3395c4c-8075-4075-a8d2-6437afa8b977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29ac168-df71-4d61-b3ca-03a48f1add1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29ac168-df71-4d61-b3ca-03a48f1add1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8250ba5-a5bf-4419-9d41-5183a34a2621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92f2320-e9ca-47f4-9aa4-81fea5896d18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27c9875-abea-4730-97c3-69153612403d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27c9875-abea-4730-97c3-69153612403d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27c9875-abea-4730-97c3-69153612403d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27c9875-abea-4730-97c3-69153612403d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841b575-7ef3-433c-b01d-87d4ae54d370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5、7、8、11、14、15"/>
  <p:tag name="KSO_WM_SLIDE_ID" val="custom20191150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91150"/>
  <p:tag name="KSO_WM_SLIDE_LAYOUT" val="a_b"/>
  <p:tag name="KSO_WM_SLIDE_LAYOUT_CNT" val="1_3"/>
  <p:tag name="KSO_WM_TEMPLATE_MASTER_TYPE" val="1"/>
  <p:tag name="KSO_WM_TEMPLATE_COLOR_TYPE" val="1"/>
  <p:tag name="KSO_WM_TEMPLATE_MASTER_THUMB_INDEX" val="12"/>
  <p:tag name="KSO_WM_SLIDE_MODEL_TYPE" val="cover"/>
  <p:tag name="KSO_WM_SLIDE_ANIMATION_ID" val="3126320"/>
  <p:tag name="KSO_WM_SLIDE_ANIMATION_TYPE" val="0_8_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1150_1*a*1"/>
  <p:tag name="KSO_WM_TEMPLATE_CATEGORY" val="custom"/>
  <p:tag name="KSO_WM_TEMPLATE_INDEX" val="20191150"/>
  <p:tag name="KSO_WM_UNIT_LAYERLEVEL" val="1"/>
  <p:tag name="KSO_WM_TAG_VERSION" val="1.0"/>
  <p:tag name="KSO_WM_BEAUTIFY_FLAG" val="#wm#"/>
  <p:tag name="KSO_WM_UNIT_PRESET_TEXT" val="渐变工作总结汇报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44296d-5811-458b-86ab-c565b6d78e8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15610</Words>
  <Application>Microsoft Office PowerPoint</Application>
  <PresentationFormat>Widescreen</PresentationFormat>
  <Paragraphs>1936</Paragraphs>
  <Slides>95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微软雅黑</vt:lpstr>
      <vt:lpstr>宋体</vt:lpstr>
      <vt:lpstr>Arial</vt:lpstr>
      <vt:lpstr>Calibri</vt:lpstr>
      <vt:lpstr>Century Gothic</vt:lpstr>
      <vt:lpstr>Lucida Sans</vt:lpstr>
      <vt:lpstr>Songti SC</vt:lpstr>
      <vt:lpstr>Office 主题</vt:lpstr>
      <vt:lpstr>CHOETECH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CHOETECH Products</dc:title>
  <dc:creator>Bandehzadeh_A</dc:creator>
  <cp:lastModifiedBy>Dear user</cp:lastModifiedBy>
  <cp:revision>102</cp:revision>
  <dcterms:created xsi:type="dcterms:W3CDTF">2019-10-21T09:13:00Z</dcterms:created>
  <dcterms:modified xsi:type="dcterms:W3CDTF">2020-08-24T13:59:57Z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